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0DDD9"/>
    <a:srgbClr val="E1DDD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107" autoAdjust="0"/>
    <p:restoredTop sz="94660"/>
  </p:normalViewPr>
  <p:slideViewPr>
    <p:cSldViewPr snapToGrid="0">
      <p:cViewPr varScale="1">
        <p:scale>
          <a:sx n="80" d="100"/>
          <a:sy n="80" d="100"/>
        </p:scale>
        <p:origin x="826" y="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Title 1"/>
          <p:cNvSpPr>
            <a:spLocks noGrp="1"/>
          </p:cNvSpPr>
          <p:nvPr>
            <p:ph type="ctrTitle"/>
          </p:nvPr>
        </p:nvSpPr>
        <p:spPr>
          <a:xfrm>
            <a:off x="2417779" y="802298"/>
            <a:ext cx="8637073" cy="2541431"/>
          </a:xfrm>
        </p:spPr>
        <p:txBody>
          <a:bodyPr bIns="0" anchor="b">
            <a:normAutofit/>
          </a:bodyPr>
          <a:lstStyle>
            <a:lvl1pPr algn="l">
              <a:defRPr sz="6600"/>
            </a:lvl1pPr>
          </a:lstStyle>
          <a:p>
            <a:r>
              <a:rPr lang="zh-TW" altLang="en-US"/>
              <a:t>按一下以編輯母片標題樣式</a:t>
            </a:r>
            <a:endParaRPr lang="en-US" dirty="0"/>
          </a:p>
        </p:txBody>
      </p:sp>
      <p:sp>
        <p:nvSpPr>
          <p:cNvPr id="3" name="Subtitle 2"/>
          <p:cNvSpPr>
            <a:spLocks noGrp="1"/>
          </p:cNvSpPr>
          <p:nvPr>
            <p:ph type="subTitle" idx="1"/>
          </p:nvPr>
        </p:nvSpPr>
        <p:spPr>
          <a:xfrm>
            <a:off x="2417780" y="3531204"/>
            <a:ext cx="8637072" cy="977621"/>
          </a:xfrm>
        </p:spPr>
        <p:txBody>
          <a:bodyPr tIns="91440" bIns="91440">
            <a:normAutofit/>
          </a:bodyPr>
          <a:lstStyle>
            <a:lvl1pPr marL="0" indent="0" algn="l">
              <a:buNone/>
              <a:defRPr sz="1800" b="0" cap="all" baseline="0">
                <a:solidFill>
                  <a:schemeClr val="tx1"/>
                </a:solidFill>
              </a:defRPr>
            </a:lvl1pPr>
            <a:lvl2pPr marL="457200" indent="0" algn="ctr">
              <a:buNone/>
              <a:defRPr sz="18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3/13/2023</a:t>
            </a:fld>
            <a:endParaRPr lang="en-US" dirty="0"/>
          </a:p>
        </p:txBody>
      </p:sp>
      <p:sp>
        <p:nvSpPr>
          <p:cNvPr id="5" name="Footer Placeholder 4"/>
          <p:cNvSpPr>
            <a:spLocks noGrp="1"/>
          </p:cNvSpPr>
          <p:nvPr>
            <p:ph type="ftr" sz="quarter" idx="11"/>
          </p:nvPr>
        </p:nvSpPr>
        <p:spPr>
          <a:xfrm>
            <a:off x="2416500" y="329307"/>
            <a:ext cx="4973915" cy="309201"/>
          </a:xfrm>
        </p:spPr>
        <p:txBody>
          <a:bodyPr/>
          <a:lstStyle/>
          <a:p>
            <a:endParaRPr lang="en-US" dirty="0"/>
          </a:p>
        </p:txBody>
      </p:sp>
      <p:sp>
        <p:nvSpPr>
          <p:cNvPr id="6" name="Slide Number Placeholder 5"/>
          <p:cNvSpPr>
            <a:spLocks noGrp="1"/>
          </p:cNvSpPr>
          <p:nvPr>
            <p:ph type="sldNum" sz="quarter" idx="12"/>
          </p:nvPr>
        </p:nvSpPr>
        <p:spPr>
          <a:xfrm>
            <a:off x="1437664" y="798973"/>
            <a:ext cx="811019" cy="503578"/>
          </a:xfrm>
        </p:spPr>
        <p:txBody>
          <a:bodyPr/>
          <a:lstStyle/>
          <a:p>
            <a:fld id="{6D22F896-40B5-4ADD-8801-0D06FADFA095}" type="slidenum">
              <a:rPr lang="en-US" dirty="0"/>
              <a:t>‹#›</a:t>
            </a:fld>
            <a:endParaRPr lang="en-US" dirty="0"/>
          </a:p>
        </p:txBody>
      </p:sp>
      <p:cxnSp>
        <p:nvCxnSpPr>
          <p:cNvPr id="15" name="Straight Connector 14"/>
          <p:cNvCxnSpPr/>
          <p:nvPr/>
        </p:nvCxnSpPr>
        <p:spPr>
          <a:xfrm>
            <a:off x="2417780" y="3528542"/>
            <a:ext cx="863707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Vertical Text Placeholder 2"/>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26" name="Straight Connector 25"/>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439111" y="798973"/>
            <a:ext cx="1615742" cy="4659889"/>
          </a:xfrm>
        </p:spPr>
        <p:txBody>
          <a:bodyPr vert="eaVert"/>
          <a:lstStyle>
            <a:lvl1pPr algn="l">
              <a:defRPr/>
            </a:lvl1pPr>
          </a:lstStyle>
          <a:p>
            <a:r>
              <a:rPr lang="zh-TW" altLang="en-US"/>
              <a:t>按一下以編輯母片標題樣式</a:t>
            </a:r>
            <a:endParaRPr lang="en-US" dirty="0"/>
          </a:p>
        </p:txBody>
      </p:sp>
      <p:sp>
        <p:nvSpPr>
          <p:cNvPr id="3" name="Vertical Text Placeholder 2"/>
          <p:cNvSpPr>
            <a:spLocks noGrp="1"/>
          </p:cNvSpPr>
          <p:nvPr>
            <p:ph type="body" orient="vert" idx="1"/>
          </p:nvPr>
        </p:nvSpPr>
        <p:spPr>
          <a:xfrm>
            <a:off x="1444672" y="798973"/>
            <a:ext cx="7828830" cy="4659889"/>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9439111" y="798973"/>
            <a:ext cx="0" cy="4659889"/>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Content Placeholder 2"/>
          <p:cNvSpPr>
            <a:spLocks noGrp="1"/>
          </p:cNvSpPr>
          <p:nvPr>
            <p:ph idx="1"/>
          </p:nvPr>
        </p:nvSpPr>
        <p:spPr/>
        <p:txBody>
          <a:bodyPr ancho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3/13/2023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33" name="Straight Connector 32"/>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Title 1"/>
          <p:cNvSpPr>
            <a:spLocks noGrp="1"/>
          </p:cNvSpPr>
          <p:nvPr>
            <p:ph type="title"/>
          </p:nvPr>
        </p:nvSpPr>
        <p:spPr>
          <a:xfrm>
            <a:off x="1454239" y="1756130"/>
            <a:ext cx="8643154" cy="1887950"/>
          </a:xfrm>
        </p:spPr>
        <p:txBody>
          <a:bodyPr anchor="b">
            <a:normAutofit/>
          </a:bodyPr>
          <a:lstStyle>
            <a:lvl1pPr algn="l">
              <a:defRPr sz="3600"/>
            </a:lvl1pPr>
          </a:lstStyle>
          <a:p>
            <a:r>
              <a:rPr lang="zh-TW" altLang="en-US"/>
              <a:t>按一下以編輯母片標題樣式</a:t>
            </a:r>
            <a:endParaRPr lang="en-US" dirty="0"/>
          </a:p>
        </p:txBody>
      </p:sp>
      <p:sp>
        <p:nvSpPr>
          <p:cNvPr id="3" name="Text Placeholder 2"/>
          <p:cNvSpPr>
            <a:spLocks noGrp="1"/>
          </p:cNvSpPr>
          <p:nvPr>
            <p:ph type="body" idx="1"/>
          </p:nvPr>
        </p:nvSpPr>
        <p:spPr>
          <a:xfrm>
            <a:off x="1454239" y="3806195"/>
            <a:ext cx="8630446" cy="1012929"/>
          </a:xfrm>
        </p:spPr>
        <p:txBody>
          <a:bodyPr tIns="91440">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Date Placeholder 3"/>
          <p:cNvSpPr>
            <a:spLocks noGrp="1"/>
          </p:cNvSpPr>
          <p:nvPr>
            <p:ph type="dt" sz="half" idx="10"/>
          </p:nvPr>
        </p:nvSpPr>
        <p:spPr/>
        <p:txBody>
          <a:bodyPr/>
          <a:lstStyle/>
          <a:p>
            <a:fld id="{48A87A34-81AB-432B-8DAE-1953F412C126}" type="datetimeFigureOut">
              <a:rPr lang="en-US" dirty="0"/>
              <a:t>3/13/2023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cxnSp>
        <p:nvCxnSpPr>
          <p:cNvPr id="15" name="Straight Connector 14"/>
          <p:cNvCxnSpPr/>
          <p:nvPr/>
        </p:nvCxnSpPr>
        <p:spPr>
          <a:xfrm>
            <a:off x="1454239" y="3804985"/>
            <a:ext cx="8630446"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Title 1"/>
          <p:cNvSpPr>
            <a:spLocks noGrp="1"/>
          </p:cNvSpPr>
          <p:nvPr>
            <p:ph type="title"/>
          </p:nvPr>
        </p:nvSpPr>
        <p:spPr>
          <a:xfrm>
            <a:off x="1449217" y="804889"/>
            <a:ext cx="9605635" cy="1059305"/>
          </a:xfrm>
        </p:spPr>
        <p:txBody>
          <a:bodyPr/>
          <a:lstStyle/>
          <a:p>
            <a:r>
              <a:rPr lang="zh-TW" altLang="en-US"/>
              <a:t>按一下以編輯母片標題樣式</a:t>
            </a:r>
            <a:endParaRPr lang="en-US" dirty="0"/>
          </a:p>
        </p:txBody>
      </p:sp>
      <p:sp>
        <p:nvSpPr>
          <p:cNvPr id="3" name="Content Placeholder 2"/>
          <p:cNvSpPr>
            <a:spLocks noGrp="1"/>
          </p:cNvSpPr>
          <p:nvPr>
            <p:ph sz="half" idx="1"/>
          </p:nvPr>
        </p:nvSpPr>
        <p:spPr>
          <a:xfrm>
            <a:off x="1447331" y="2010878"/>
            <a:ext cx="4645152" cy="3448595"/>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Content Placeholder 3"/>
          <p:cNvSpPr>
            <a:spLocks noGrp="1"/>
          </p:cNvSpPr>
          <p:nvPr>
            <p:ph sz="half" idx="2"/>
          </p:nvPr>
        </p:nvSpPr>
        <p:spPr>
          <a:xfrm>
            <a:off x="6413771" y="2017343"/>
            <a:ext cx="4645152" cy="3441520"/>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3/13/2023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5" name="Straight Connector 3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447191" y="804163"/>
            <a:ext cx="9607661" cy="1056319"/>
          </a:xfrm>
        </p:spPr>
        <p:txBody>
          <a:bodyPr/>
          <a:lstStyle/>
          <a:p>
            <a:r>
              <a:rPr lang="zh-TW" altLang="en-US"/>
              <a:t>按一下以編輯母片標題樣式</a:t>
            </a:r>
            <a:endParaRPr lang="en-US" dirty="0"/>
          </a:p>
        </p:txBody>
      </p:sp>
      <p:sp>
        <p:nvSpPr>
          <p:cNvPr id="3" name="Text Placeholder 2"/>
          <p:cNvSpPr>
            <a:spLocks noGrp="1"/>
          </p:cNvSpPr>
          <p:nvPr>
            <p:ph type="body" idx="1"/>
          </p:nvPr>
        </p:nvSpPr>
        <p:spPr>
          <a:xfrm>
            <a:off x="1447191" y="2019549"/>
            <a:ext cx="4645152" cy="801943"/>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Content Placeholder 3"/>
          <p:cNvSpPr>
            <a:spLocks noGrp="1"/>
          </p:cNvSpPr>
          <p:nvPr>
            <p:ph sz="half" idx="2"/>
          </p:nvPr>
        </p:nvSpPr>
        <p:spPr>
          <a:xfrm>
            <a:off x="1447191" y="2824269"/>
            <a:ext cx="4645152" cy="2644457"/>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5" name="Text Placeholder 4"/>
          <p:cNvSpPr>
            <a:spLocks noGrp="1"/>
          </p:cNvSpPr>
          <p:nvPr>
            <p:ph type="body" sz="quarter" idx="3"/>
          </p:nvPr>
        </p:nvSpPr>
        <p:spPr>
          <a:xfrm>
            <a:off x="6412362" y="2023003"/>
            <a:ext cx="4645152" cy="802237"/>
          </a:xfrm>
        </p:spPr>
        <p:txBody>
          <a:bodyPr anchor="b">
            <a:normAutofit/>
          </a:bodyPr>
          <a:lstStyle>
            <a:lvl1pPr marL="0" indent="0">
              <a:lnSpc>
                <a:spcPct val="100000"/>
              </a:lnSpc>
              <a:buNone/>
              <a:defRPr sz="2200" b="0" cap="all" baseline="0">
                <a:solidFill>
                  <a:schemeClr val="accent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Content Placeholder 5"/>
          <p:cNvSpPr>
            <a:spLocks noGrp="1"/>
          </p:cNvSpPr>
          <p:nvPr>
            <p:ph sz="quarter" idx="4"/>
          </p:nvPr>
        </p:nvSpPr>
        <p:spPr>
          <a:xfrm>
            <a:off x="6412362" y="2821491"/>
            <a:ext cx="4645152" cy="2637371"/>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3/13/2023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cxnSp>
        <p:nvCxnSpPr>
          <p:cNvPr id="29" name="Straight Connector 28"/>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TW" altLang="en-US"/>
              <a:t>按一下以編輯母片標題樣式</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3/13/2023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cxnSp>
        <p:nvCxnSpPr>
          <p:cNvPr id="25" name="Straight Connector 24"/>
          <p:cNvCxnSpPr/>
          <p:nvPr/>
        </p:nvCxnSpPr>
        <p:spPr>
          <a:xfrm>
            <a:off x="1453896" y="1847088"/>
            <a:ext cx="9607522"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3/13/2023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Title 1"/>
          <p:cNvSpPr>
            <a:spLocks noGrp="1"/>
          </p:cNvSpPr>
          <p:nvPr>
            <p:ph type="title"/>
          </p:nvPr>
        </p:nvSpPr>
        <p:spPr>
          <a:xfrm>
            <a:off x="1444671" y="798973"/>
            <a:ext cx="3273099" cy="2247117"/>
          </a:xfrm>
        </p:spPr>
        <p:txBody>
          <a:bodyPr anchor="b">
            <a:normAutofit/>
          </a:bodyPr>
          <a:lstStyle>
            <a:lvl1pPr algn="l">
              <a:defRPr sz="2400"/>
            </a:lvl1pPr>
          </a:lstStyle>
          <a:p>
            <a:r>
              <a:rPr lang="zh-TW" altLang="en-US"/>
              <a:t>按一下以編輯母片標題樣式</a:t>
            </a:r>
            <a:endParaRPr lang="en-US" dirty="0"/>
          </a:p>
        </p:txBody>
      </p:sp>
      <p:sp>
        <p:nvSpPr>
          <p:cNvPr id="3" name="Content Placeholder 2"/>
          <p:cNvSpPr>
            <a:spLocks noGrp="1"/>
          </p:cNvSpPr>
          <p:nvPr>
            <p:ph idx="1"/>
          </p:nvPr>
        </p:nvSpPr>
        <p:spPr>
          <a:xfrm>
            <a:off x="5043714" y="798974"/>
            <a:ext cx="6012470" cy="4658826"/>
          </a:xfrm>
        </p:spPr>
        <p:txBody>
          <a:bodyPr anchor="ct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endParaRPr lang="en-US" dirty="0"/>
          </a:p>
        </p:txBody>
      </p:sp>
      <p:sp>
        <p:nvSpPr>
          <p:cNvPr id="4" name="Text Placeholder 3"/>
          <p:cNvSpPr>
            <a:spLocks noGrp="1"/>
          </p:cNvSpPr>
          <p:nvPr>
            <p:ph type="body" sz="half" idx="2"/>
          </p:nvPr>
        </p:nvSpPr>
        <p:spPr>
          <a:xfrm>
            <a:off x="1444671" y="3205491"/>
            <a:ext cx="3275013" cy="2248181"/>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p:txBody>
          <a:bodyPr/>
          <a:lstStyle/>
          <a:p>
            <a:fld id="{48A87A34-81AB-432B-8DAE-1953F412C126}" type="datetimeFigureOut">
              <a:rPr lang="en-US" dirty="0"/>
              <a:t>3/13/2023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17" name="Straight Connector 16"/>
          <p:cNvCxnSpPr/>
          <p:nvPr/>
        </p:nvCxnSpPr>
        <p:spPr>
          <a:xfrm>
            <a:off x="1448280" y="3205491"/>
            <a:ext cx="3269490"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grpSp>
        <p:nvGrpSpPr>
          <p:cNvPr id="8" name="Group 7"/>
          <p:cNvGrpSpPr/>
          <p:nvPr/>
        </p:nvGrpSpPr>
        <p:grpSpPr>
          <a:xfrm>
            <a:off x="7477387" y="482170"/>
            <a:ext cx="4074533" cy="5149101"/>
            <a:chOff x="7477387" y="482170"/>
            <a:chExt cx="4074533" cy="5149101"/>
          </a:xfrm>
        </p:grpSpPr>
        <p:sp>
          <p:nvSpPr>
            <p:cNvPr id="18" name="Rectangle 17"/>
            <p:cNvSpPr/>
            <p:nvPr/>
          </p:nvSpPr>
          <p:spPr bwMode="black">
            <a:xfrm>
              <a:off x="7477387" y="482170"/>
              <a:ext cx="4074533" cy="5149101"/>
            </a:xfrm>
            <a:prstGeom prst="rect">
              <a:avLst/>
            </a:prstGeom>
            <a:gradFill>
              <a:gsLst>
                <a:gs pos="0">
                  <a:srgbClr val="000001"/>
                </a:gs>
                <a:gs pos="100000">
                  <a:srgbClr val="191919"/>
                </a:gs>
              </a:gsLst>
            </a:gradFill>
            <a:ln w="76200" cmpd="sng">
              <a:noFill/>
              <a:miter lim="800000"/>
            </a:ln>
            <a:effectLst>
              <a:outerShdw blurRad="127000" dist="228600" dir="4740000" sx="98000" sy="98000" algn="tl" rotWithShape="0">
                <a:srgbClr val="000000">
                  <a:alpha val="34000"/>
                </a:srgbClr>
              </a:outerShdw>
            </a:effectLst>
            <a:scene3d>
              <a:camera prst="orthographicFront"/>
              <a:lightRig rig="threePt" dir="t"/>
            </a:scene3d>
            <a:sp3d>
              <a:bevelT w="152400" h="50800" prst="softRound"/>
            </a:sp3d>
          </p:spPr>
          <p:style>
            <a:lnRef idx="1">
              <a:schemeClr val="accent1"/>
            </a:lnRef>
            <a:fillRef idx="3">
              <a:schemeClr val="accent1"/>
            </a:fillRef>
            <a:effectRef idx="2">
              <a:schemeClr val="accent1"/>
            </a:effectRef>
            <a:fontRef idx="minor">
              <a:schemeClr val="lt1"/>
            </a:fontRef>
          </p:style>
        </p:sp>
        <p:sp>
          <p:nvSpPr>
            <p:cNvPr id="19" name="Rectangle 18"/>
            <p:cNvSpPr/>
            <p:nvPr/>
          </p:nvSpPr>
          <p:spPr bwMode="blackWhite">
            <a:xfrm>
              <a:off x="7790446" y="812506"/>
              <a:ext cx="3450289" cy="4466452"/>
            </a:xfrm>
            <a:prstGeom prst="rect">
              <a:avLst/>
            </a:prstGeom>
            <a:gradFill>
              <a:gsLst>
                <a:gs pos="0">
                  <a:srgbClr val="DADADA"/>
                </a:gs>
                <a:gs pos="100000">
                  <a:srgbClr val="FFFFFE"/>
                </a:gs>
              </a:gsLst>
              <a:lin ang="16200000" scaled="0"/>
            </a:gradFill>
            <a:ln w="50800" cmpd="sng">
              <a:solidFill>
                <a:srgbClr val="191919"/>
              </a:solidFill>
              <a:miter lim="800000"/>
            </a:ln>
            <a:effectLst>
              <a:innerShdw blurRad="63500" dist="88900" dir="14100000">
                <a:srgbClr val="000000">
                  <a:alpha val="30000"/>
                </a:srgbClr>
              </a:innerShdw>
            </a:effectLst>
            <a:scene3d>
              <a:camera prst="orthographicFront"/>
              <a:lightRig rig="threePt" dir="t"/>
            </a:scene3d>
            <a:sp3d>
              <a:bevelT prst="relaxedInset"/>
            </a:sp3d>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title"/>
          </p:nvPr>
        </p:nvSpPr>
        <p:spPr>
          <a:xfrm>
            <a:off x="1451206" y="1129513"/>
            <a:ext cx="5532328" cy="1830584"/>
          </a:xfrm>
        </p:spPr>
        <p:txBody>
          <a:bodyPr anchor="b">
            <a:normAutofit/>
          </a:bodyPr>
          <a:lstStyle>
            <a:lvl1pPr>
              <a:defRPr sz="3200"/>
            </a:lvl1pPr>
          </a:lstStyle>
          <a:p>
            <a:r>
              <a:rPr lang="zh-TW" altLang="en-US"/>
              <a:t>按一下以編輯母片標題樣式</a:t>
            </a:r>
            <a:endParaRPr lang="en-US" dirty="0"/>
          </a:p>
        </p:txBody>
      </p:sp>
      <p:sp>
        <p:nvSpPr>
          <p:cNvPr id="3" name="Picture Placeholder 2"/>
          <p:cNvSpPr>
            <a:spLocks noGrp="1" noChangeAspect="1"/>
          </p:cNvSpPr>
          <p:nvPr>
            <p:ph type="pic" idx="1"/>
          </p:nvPr>
        </p:nvSpPr>
        <p:spPr>
          <a:xfrm>
            <a:off x="8124389" y="1122542"/>
            <a:ext cx="2791171" cy="3866327"/>
          </a:xfrm>
          <a:solidFill>
            <a:schemeClr val="bg1">
              <a:lumMod val="85000"/>
            </a:schemeClr>
          </a:solidFill>
          <a:ln w="9525" cap="sq">
            <a:noFill/>
            <a:miter lim="800000"/>
          </a:ln>
          <a:effectLst/>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TW" altLang="en-US"/>
              <a:t>按一下圖示以新增圖片</a:t>
            </a:r>
            <a:endParaRPr lang="en-US" dirty="0"/>
          </a:p>
        </p:txBody>
      </p:sp>
      <p:sp>
        <p:nvSpPr>
          <p:cNvPr id="4" name="Text Placeholder 3"/>
          <p:cNvSpPr>
            <a:spLocks noGrp="1"/>
          </p:cNvSpPr>
          <p:nvPr>
            <p:ph type="body" sz="half" idx="2"/>
          </p:nvPr>
        </p:nvSpPr>
        <p:spPr>
          <a:xfrm>
            <a:off x="1450329" y="3145992"/>
            <a:ext cx="5524404" cy="2003742"/>
          </a:xfrm>
        </p:spPr>
        <p:txBody>
          <a:bodyPr>
            <a:normAutofit/>
          </a:bodyPr>
          <a:lstStyle>
            <a:lvl1pPr marL="0" indent="0" algn="l">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Date Placeholder 4"/>
          <p:cNvSpPr>
            <a:spLocks noGrp="1"/>
          </p:cNvSpPr>
          <p:nvPr>
            <p:ph type="dt" sz="half" idx="10"/>
          </p:nvPr>
        </p:nvSpPr>
        <p:spPr>
          <a:xfrm>
            <a:off x="1447382" y="5469856"/>
            <a:ext cx="5527351" cy="320123"/>
          </a:xfrm>
        </p:spPr>
        <p:txBody>
          <a:bodyPr/>
          <a:lstStyle>
            <a:lvl1pPr algn="l">
              <a:defRPr/>
            </a:lvl1pPr>
          </a:lstStyle>
          <a:p>
            <a:fld id="{48A87A34-81AB-432B-8DAE-1953F412C126}" type="datetimeFigureOut">
              <a:rPr lang="en-US" dirty="0"/>
              <a:pPr/>
              <a:t>3/13/2023</a:t>
            </a:fld>
            <a:endParaRPr lang="en-US" dirty="0"/>
          </a:p>
        </p:txBody>
      </p:sp>
      <p:sp>
        <p:nvSpPr>
          <p:cNvPr id="6" name="Footer Placeholder 5"/>
          <p:cNvSpPr>
            <a:spLocks noGrp="1"/>
          </p:cNvSpPr>
          <p:nvPr>
            <p:ph type="ftr" sz="quarter" idx="11"/>
          </p:nvPr>
        </p:nvSpPr>
        <p:spPr>
          <a:xfrm>
            <a:off x="1447382" y="318640"/>
            <a:ext cx="5541004" cy="320931"/>
          </a:xfrm>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cxnSp>
        <p:nvCxnSpPr>
          <p:cNvPr id="31" name="Straight Connector 30"/>
          <p:cNvCxnSpPr/>
          <p:nvPr/>
        </p:nvCxnSpPr>
        <p:spPr>
          <a:xfrm>
            <a:off x="1447382" y="3143605"/>
            <a:ext cx="5527351" cy="0"/>
          </a:xfrm>
          <a:prstGeom prst="line">
            <a:avLst/>
          </a:prstGeom>
          <a:ln w="31750"/>
        </p:spPr>
        <p:style>
          <a:lnRef idx="3">
            <a:schemeClr val="accent1"/>
          </a:lnRef>
          <a:fillRef idx="0">
            <a:schemeClr val="accent1"/>
          </a:fillRef>
          <a:effectRef idx="2">
            <a:schemeClr val="accent1"/>
          </a:effectRef>
          <a:fontRef idx="minor">
            <a:schemeClr val="tx1"/>
          </a:fontRef>
        </p:style>
      </p:cxn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8" name="Rectangle 7"/>
          <p:cNvSpPr/>
          <p:nvPr/>
        </p:nvSpPr>
        <p:spPr>
          <a:xfrm>
            <a:off x="0" y="2019476"/>
            <a:ext cx="12192000" cy="4105941"/>
          </a:xfrm>
          <a:prstGeom prst="rect">
            <a:avLst/>
          </a:prstGeom>
          <a:gradFill flip="none" rotWithShape="1">
            <a:gsLst>
              <a:gs pos="0">
                <a:schemeClr val="bg2">
                  <a:alpha val="0"/>
                </a:schemeClr>
              </a:gs>
              <a:gs pos="100000">
                <a:schemeClr val="bg2"/>
              </a:gs>
            </a:gsLst>
            <a:lin ang="5400000" scaled="0"/>
            <a:tileRect/>
          </a:gradFill>
          <a:ln>
            <a:noFill/>
          </a:ln>
        </p:spPr>
        <p:style>
          <a:lnRef idx="2">
            <a:schemeClr val="accent1">
              <a:shade val="50000"/>
            </a:schemeClr>
          </a:lnRef>
          <a:fillRef idx="1">
            <a:schemeClr val="accent1"/>
          </a:fillRef>
          <a:effectRef idx="0">
            <a:schemeClr val="accent1"/>
          </a:effectRef>
          <a:fontRef idx="minor">
            <a:schemeClr val="lt1"/>
          </a:fontRef>
        </p:style>
      </p:sp>
      <p:pic>
        <p:nvPicPr>
          <p:cNvPr id="7" name="Picture 6"/>
          <p:cNvPicPr>
            <a:picLocks noChangeAspect="1"/>
          </p:cNvPicPr>
          <p:nvPr/>
        </p:nvPicPr>
        <p:blipFill rotWithShape="1">
          <a:blip r:embed="rId13">
            <a:extLst>
              <a:ext uri="{28A0092B-C50C-407E-A947-70E740481C1C}">
                <a14:useLocalDpi xmlns:a14="http://schemas.microsoft.com/office/drawing/2010/main" val="0"/>
              </a:ext>
            </a:extLst>
          </a:blip>
          <a:srcRect t="1538" b="-1538"/>
          <a:stretch/>
        </p:blipFill>
        <p:spPr bwMode="black">
          <a:xfrm>
            <a:off x="0" y="6126480"/>
            <a:ext cx="12192000" cy="742950"/>
          </a:xfrm>
          <a:prstGeom prst="rect">
            <a:avLst/>
          </a:prstGeom>
        </p:spPr>
      </p:pic>
      <p:sp>
        <p:nvSpPr>
          <p:cNvPr id="2" name="Title Placeholder 1"/>
          <p:cNvSpPr>
            <a:spLocks noGrp="1"/>
          </p:cNvSpPr>
          <p:nvPr>
            <p:ph type="title"/>
          </p:nvPr>
        </p:nvSpPr>
        <p:spPr>
          <a:xfrm>
            <a:off x="1451579" y="804519"/>
            <a:ext cx="9603275" cy="1049235"/>
          </a:xfrm>
          <a:prstGeom prst="rect">
            <a:avLst/>
          </a:prstGeom>
        </p:spPr>
        <p:txBody>
          <a:bodyPr vert="horz" lIns="91440" tIns="45720" rIns="91440" bIns="45720" rtlCol="0" anchor="t">
            <a:normAutofit/>
          </a:bodyPr>
          <a:lstStyle/>
          <a:p>
            <a:r>
              <a:rPr lang="zh-TW" altLang="en-US"/>
              <a:t>按一下以編輯母片標題樣式</a:t>
            </a:r>
            <a:endParaRPr lang="en-US" dirty="0"/>
          </a:p>
        </p:txBody>
      </p:sp>
      <p:sp>
        <p:nvSpPr>
          <p:cNvPr id="3" name="Text Placeholder 2"/>
          <p:cNvSpPr>
            <a:spLocks noGrp="1"/>
          </p:cNvSpPr>
          <p:nvPr>
            <p:ph type="body" idx="1"/>
          </p:nvPr>
        </p:nvSpPr>
        <p:spPr>
          <a:xfrm>
            <a:off x="1451579" y="2015732"/>
            <a:ext cx="9603275" cy="3450613"/>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554138" y="330370"/>
            <a:ext cx="3500715" cy="309201"/>
          </a:xfrm>
          <a:prstGeom prst="rect">
            <a:avLst/>
          </a:prstGeom>
        </p:spPr>
        <p:txBody>
          <a:bodyPr vert="horz" lIns="91440" tIns="45720" rIns="91440" bIns="45720" rtlCol="0" anchor="ctr"/>
          <a:lstStyle>
            <a:lvl1pPr algn="r">
              <a:defRPr sz="1000">
                <a:solidFill>
                  <a:schemeClr val="tx1">
                    <a:tint val="75000"/>
                  </a:schemeClr>
                </a:solidFill>
              </a:defRPr>
            </a:lvl1pPr>
          </a:lstStyle>
          <a:p>
            <a:fld id="{48A87A34-81AB-432B-8DAE-1953F412C126}" type="datetimeFigureOut">
              <a:rPr lang="en-US" dirty="0"/>
              <a:pPr/>
              <a:t>3/13/2023</a:t>
            </a:fld>
            <a:endParaRPr lang="en-US" dirty="0"/>
          </a:p>
        </p:txBody>
      </p:sp>
      <p:sp>
        <p:nvSpPr>
          <p:cNvPr id="5" name="Footer Placeholder 4"/>
          <p:cNvSpPr>
            <a:spLocks noGrp="1"/>
          </p:cNvSpPr>
          <p:nvPr>
            <p:ph type="ftr" sz="quarter" idx="3"/>
          </p:nvPr>
        </p:nvSpPr>
        <p:spPr>
          <a:xfrm>
            <a:off x="1451579" y="329307"/>
            <a:ext cx="5938836" cy="309201"/>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480060" y="798973"/>
            <a:ext cx="811019" cy="503578"/>
          </a:xfrm>
          <a:prstGeom prst="rect">
            <a:avLst/>
          </a:prstGeom>
        </p:spPr>
        <p:txBody>
          <a:bodyPr vert="horz" lIns="91440" tIns="45720" rIns="91440" bIns="45720" rtlCol="0" anchor="t"/>
          <a:lstStyle>
            <a:lvl1pPr algn="r">
              <a:defRPr sz="2800">
                <a:solidFill>
                  <a:schemeClr val="accent1"/>
                </a:solidFill>
              </a:defRPr>
            </a:lvl1pPr>
          </a:lstStyle>
          <a:p>
            <a:fld id="{6D22F896-40B5-4ADD-8801-0D06FADFA095}" type="slidenum">
              <a:rPr lang="en-US" dirty="0"/>
              <a:pPr/>
              <a:t>‹#›</a:t>
            </a:fld>
            <a:endParaRPr lang="en-US" dirty="0"/>
          </a:p>
        </p:txBody>
      </p:sp>
      <p:cxnSp>
        <p:nvCxnSpPr>
          <p:cNvPr id="10" name="Straight Connector 9"/>
          <p:cNvCxnSpPr/>
          <p:nvPr/>
        </p:nvCxnSpPr>
        <p:spPr>
          <a:xfrm>
            <a:off x="0" y="6128413"/>
            <a:ext cx="12192000" cy="0"/>
          </a:xfrm>
          <a:prstGeom prst="line">
            <a:avLst/>
          </a:prstGeom>
          <a:ln w="12700">
            <a:solidFill>
              <a:srgbClr val="000001">
                <a:alpha val="20000"/>
              </a:srgbClr>
            </a:solidFill>
          </a:ln>
        </p:spPr>
        <p:style>
          <a:lnRef idx="1">
            <a:schemeClr val="accent1"/>
          </a:lnRef>
          <a:fillRef idx="0">
            <a:schemeClr val="accent1"/>
          </a:fillRef>
          <a:effectRef idx="0">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3200" b="0" i="0" kern="1200" cap="all">
          <a:solidFill>
            <a:schemeClr val="tx1"/>
          </a:solidFill>
          <a:effectLst/>
          <a:latin typeface="+mj-lt"/>
          <a:ea typeface="+mj-ea"/>
          <a:cs typeface="+mj-cs"/>
        </a:defRPr>
      </a:lvl1pPr>
    </p:titleStyle>
    <p:bodyStyle>
      <a:lvl1pPr marL="228600" indent="-228600" algn="l" defTabSz="914400" rtl="0" eaLnBrk="1" latinLnBrk="0" hangingPunct="1">
        <a:lnSpc>
          <a:spcPct val="120000"/>
        </a:lnSpc>
        <a:spcBef>
          <a:spcPts val="1000"/>
        </a:spcBef>
        <a:buClr>
          <a:schemeClr val="accent1"/>
        </a:buClr>
        <a:buSzPct val="100000"/>
        <a:buFont typeface="Arial" panose="020B0604020202020204" pitchFamily="34" charset="0"/>
        <a:buChar char="•"/>
        <a:defRPr sz="2000" kern="1200">
          <a:solidFill>
            <a:schemeClr val="tx1"/>
          </a:solidFill>
          <a:effectLst/>
          <a:latin typeface="+mn-lt"/>
          <a:ea typeface="+mn-ea"/>
          <a:cs typeface="+mn-cs"/>
        </a:defRPr>
      </a:lvl1pPr>
      <a:lvl2pPr marL="685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800" kern="1200" cap="none" baseline="0">
          <a:solidFill>
            <a:schemeClr val="tx1"/>
          </a:solidFill>
          <a:effectLst/>
          <a:latin typeface="+mn-lt"/>
          <a:ea typeface="+mn-ea"/>
          <a:cs typeface="+mn-cs"/>
        </a:defRPr>
      </a:lvl2pPr>
      <a:lvl3pPr marL="1143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600" kern="1200">
          <a:solidFill>
            <a:schemeClr val="tx1"/>
          </a:solidFill>
          <a:effectLst/>
          <a:latin typeface="+mn-lt"/>
          <a:ea typeface="+mn-ea"/>
          <a:cs typeface="+mn-cs"/>
        </a:defRPr>
      </a:lvl3pPr>
      <a:lvl4pPr marL="1600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400" kern="1200" cap="none" baseline="0">
          <a:solidFill>
            <a:schemeClr val="tx1"/>
          </a:solidFill>
          <a:effectLst/>
          <a:latin typeface="+mn-lt"/>
          <a:ea typeface="+mn-ea"/>
          <a:cs typeface="+mn-cs"/>
        </a:defRPr>
      </a:lvl4pPr>
      <a:lvl5pPr marL="20574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5pPr>
      <a:lvl6pPr marL="25146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6pPr>
      <a:lvl7pPr marL="29718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a:solidFill>
            <a:schemeClr val="tx1"/>
          </a:solidFill>
          <a:effectLst/>
          <a:latin typeface="+mn-lt"/>
          <a:ea typeface="+mn-ea"/>
          <a:cs typeface="+mn-cs"/>
        </a:defRPr>
      </a:lvl7pPr>
      <a:lvl8pPr marL="34290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8pPr>
      <a:lvl9pPr marL="3886200" indent="-228600" algn="l" defTabSz="914400" rtl="0" eaLnBrk="1" latinLnBrk="0" hangingPunct="1">
        <a:lnSpc>
          <a:spcPct val="120000"/>
        </a:lnSpc>
        <a:spcBef>
          <a:spcPts val="500"/>
        </a:spcBef>
        <a:buClr>
          <a:schemeClr val="accent1"/>
        </a:buClr>
        <a:buSzPct val="100000"/>
        <a:buFont typeface="Arial" panose="020B0604020202020204" pitchFamily="34" charset="0"/>
        <a:buChar char="•"/>
        <a:defRPr sz="1200" kern="1200" baseline="0">
          <a:solidFill>
            <a:schemeClr val="tx1"/>
          </a:solidFill>
          <a:effectLst/>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17.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github.com/CoppeliaRobotics/scenes/blob/master/simplePythonExample.ttt" TargetMode="External"/><Relationship Id="rId2" Type="http://schemas.openxmlformats.org/officeDocument/2006/relationships/hyperlink" Target="https://coppeliarobotics.com/helpFiles/en/scripts.htm"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字方塊 3">
            <a:extLst>
              <a:ext uri="{FF2B5EF4-FFF2-40B4-BE49-F238E27FC236}">
                <a16:creationId xmlns:a16="http://schemas.microsoft.com/office/drawing/2014/main" id="{82AA8B88-218D-41A1-BC78-FD135DE79EA5}"/>
              </a:ext>
            </a:extLst>
          </p:cNvPr>
          <p:cNvSpPr txBox="1"/>
          <p:nvPr/>
        </p:nvSpPr>
        <p:spPr>
          <a:xfrm>
            <a:off x="2247900" y="2228325"/>
            <a:ext cx="8806952" cy="1107996"/>
          </a:xfrm>
          <a:prstGeom prst="rect">
            <a:avLst/>
          </a:prstGeom>
          <a:noFill/>
        </p:spPr>
        <p:txBody>
          <a:bodyPr wrap="square" rtlCol="0">
            <a:spAutoFit/>
          </a:bodyPr>
          <a:lstStyle/>
          <a:p>
            <a:pPr algn="ctr"/>
            <a:r>
              <a:rPr lang="en-US" altLang="zh-TW" sz="6600" dirty="0" err="1">
                <a:latin typeface="Times New Roman" panose="02020603050405020304" pitchFamily="18" charset="0"/>
                <a:cs typeface="Times New Roman" panose="02020603050405020304" pitchFamily="18" charset="0"/>
              </a:rPr>
              <a:t>bubbleRobTutorial</a:t>
            </a:r>
            <a:r>
              <a:rPr lang="en-US" altLang="zh-TW" sz="6000" dirty="0"/>
              <a:t> </a:t>
            </a:r>
            <a:endParaRPr lang="zh-TW" altLang="en-US" sz="6000" dirty="0"/>
          </a:p>
        </p:txBody>
      </p:sp>
      <p:sp>
        <p:nvSpPr>
          <p:cNvPr id="5" name="文字方塊 4">
            <a:extLst>
              <a:ext uri="{FF2B5EF4-FFF2-40B4-BE49-F238E27FC236}">
                <a16:creationId xmlns:a16="http://schemas.microsoft.com/office/drawing/2014/main" id="{F83C9F29-B5B6-4DB2-AB84-BD0201FFC195}"/>
              </a:ext>
            </a:extLst>
          </p:cNvPr>
          <p:cNvSpPr txBox="1"/>
          <p:nvPr/>
        </p:nvSpPr>
        <p:spPr>
          <a:xfrm>
            <a:off x="2409825" y="4026932"/>
            <a:ext cx="8645027" cy="369332"/>
          </a:xfrm>
          <a:prstGeom prst="rect">
            <a:avLst/>
          </a:prstGeom>
          <a:noFill/>
        </p:spPr>
        <p:txBody>
          <a:bodyPr wrap="square" rtlCol="0">
            <a:spAutoFit/>
          </a:bodyPr>
          <a:lstStyle/>
          <a:p>
            <a:r>
              <a:rPr lang="en-US" altLang="zh-TW" dirty="0">
                <a:latin typeface="Times New Roman" panose="02020603050405020304" pitchFamily="18" charset="0"/>
                <a:cs typeface="Times New Roman" panose="02020603050405020304" pitchFamily="18" charset="0"/>
              </a:rPr>
              <a:t>2a-pj1ag14:  41023113</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王翔楷</a:t>
            </a:r>
            <a:r>
              <a:rPr lang="en-US" altLang="zh-TW" dirty="0">
                <a:latin typeface="微軟正黑體" panose="020B0604030504040204" pitchFamily="34" charset="-120"/>
                <a:ea typeface="微軟正黑體" panose="020B0604030504040204" pitchFamily="34" charset="-120"/>
              </a:rPr>
              <a:t>)</a:t>
            </a:r>
            <a:r>
              <a:rPr lang="zh-TW" altLang="en-US" dirty="0"/>
              <a:t>、</a:t>
            </a:r>
            <a:r>
              <a:rPr lang="en-US" altLang="zh-TW" dirty="0">
                <a:latin typeface="Times New Roman" panose="02020603050405020304" pitchFamily="18" charset="0"/>
                <a:cs typeface="Times New Roman" panose="02020603050405020304" pitchFamily="18" charset="0"/>
              </a:rPr>
              <a:t>41023153</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張昱棠</a:t>
            </a:r>
            <a:r>
              <a:rPr lang="en-US" altLang="zh-TW" dirty="0">
                <a:latin typeface="微軟正黑體" panose="020B0604030504040204" pitchFamily="34" charset="-120"/>
                <a:ea typeface="微軟正黑體" panose="020B0604030504040204" pitchFamily="34" charset="-120"/>
              </a:rPr>
              <a:t>)</a:t>
            </a:r>
            <a:endParaRPr lang="zh-TW" altLang="en-US" dirty="0">
              <a:latin typeface="微軟正黑體" panose="020B0604030504040204" pitchFamily="34" charset="-120"/>
              <a:ea typeface="微軟正黑體" panose="020B0604030504040204" pitchFamily="34" charset="-120"/>
            </a:endParaRPr>
          </a:p>
        </p:txBody>
      </p:sp>
    </p:spTree>
    <p:extLst>
      <p:ext uri="{BB962C8B-B14F-4D97-AF65-F5344CB8AC3E}">
        <p14:creationId xmlns:p14="http://schemas.microsoft.com/office/powerpoint/2010/main" val="83727420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圖片 5">
            <a:extLst>
              <a:ext uri="{FF2B5EF4-FFF2-40B4-BE49-F238E27FC236}">
                <a16:creationId xmlns:a16="http://schemas.microsoft.com/office/drawing/2014/main" id="{26B3BE3C-7951-4B93-BA82-4DF4C3EEB907}"/>
              </a:ext>
            </a:extLst>
          </p:cNvPr>
          <p:cNvPicPr>
            <a:picLocks noChangeAspect="1"/>
          </p:cNvPicPr>
          <p:nvPr/>
        </p:nvPicPr>
        <p:blipFill>
          <a:blip r:embed="rId2"/>
          <a:stretch>
            <a:fillRect/>
          </a:stretch>
        </p:blipFill>
        <p:spPr>
          <a:xfrm>
            <a:off x="0" y="1908175"/>
            <a:ext cx="12192000" cy="6089650"/>
          </a:xfrm>
          <a:prstGeom prst="rect">
            <a:avLst/>
          </a:prstGeom>
        </p:spPr>
      </p:pic>
      <p:sp>
        <p:nvSpPr>
          <p:cNvPr id="4" name="文字方塊 3">
            <a:extLst>
              <a:ext uri="{FF2B5EF4-FFF2-40B4-BE49-F238E27FC236}">
                <a16:creationId xmlns:a16="http://schemas.microsoft.com/office/drawing/2014/main" id="{F1C104D0-53D8-4E7F-9F9B-FCD55D3755B9}"/>
              </a:ext>
            </a:extLst>
          </p:cNvPr>
          <p:cNvSpPr txBox="1"/>
          <p:nvPr/>
        </p:nvSpPr>
        <p:spPr>
          <a:xfrm>
            <a:off x="1750217" y="547598"/>
            <a:ext cx="9282113" cy="1200329"/>
          </a:xfrm>
          <a:prstGeom prst="rect">
            <a:avLst/>
          </a:prstGeom>
          <a:noFill/>
        </p:spPr>
        <p:txBody>
          <a:bodyPr wrap="square" rtlCol="0">
            <a:spAutoFit/>
          </a:bodyPr>
          <a:lstStyle/>
          <a:p>
            <a:pPr algn="ctr"/>
            <a:r>
              <a:rPr lang="zh-TW" altLang="en-US" sz="3600" dirty="0">
                <a:latin typeface="微軟正黑體" panose="020B0604030504040204" pitchFamily="34" charset="-120"/>
                <a:ea typeface="微軟正黑體" panose="020B0604030504040204" pitchFamily="34" charset="-120"/>
              </a:rPr>
              <a:t>以建立本體相同的方式製作輪子後加入</a:t>
            </a:r>
            <a:r>
              <a:rPr lang="en-US" altLang="zh-TW" sz="3600" dirty="0">
                <a:latin typeface="Times New Roman" panose="02020603050405020304" pitchFamily="18" charset="0"/>
                <a:ea typeface="微軟正黑體" panose="020B0604030504040204" pitchFamily="34" charset="-120"/>
                <a:cs typeface="Times New Roman" panose="02020603050405020304" pitchFamily="18" charset="0"/>
              </a:rPr>
              <a:t>joint</a:t>
            </a:r>
            <a:r>
              <a:rPr lang="zh-TW" altLang="en-US" sz="3600" dirty="0">
                <a:latin typeface="微軟正黑體" panose="020B0604030504040204" pitchFamily="34" charset="-120"/>
                <a:ea typeface="微軟正黑體" panose="020B0604030504040204" pitchFamily="34" charset="-120"/>
              </a:rPr>
              <a:t>並且連接至本體上</a:t>
            </a:r>
          </a:p>
        </p:txBody>
      </p:sp>
      <p:sp>
        <p:nvSpPr>
          <p:cNvPr id="7" name="文字方塊 6">
            <a:extLst>
              <a:ext uri="{FF2B5EF4-FFF2-40B4-BE49-F238E27FC236}">
                <a16:creationId xmlns:a16="http://schemas.microsoft.com/office/drawing/2014/main" id="{633C9545-4DF1-4E98-BE70-A16FC6C17B72}"/>
              </a:ext>
            </a:extLst>
          </p:cNvPr>
          <p:cNvSpPr txBox="1"/>
          <p:nvPr/>
        </p:nvSpPr>
        <p:spPr>
          <a:xfrm>
            <a:off x="6000749" y="3429000"/>
            <a:ext cx="5305425" cy="369332"/>
          </a:xfrm>
          <a:prstGeom prst="rect">
            <a:avLst/>
          </a:prstGeom>
          <a:noFill/>
        </p:spPr>
        <p:txBody>
          <a:bodyPr wrap="square" rtlCol="0">
            <a:spAutoFit/>
          </a:bodyPr>
          <a:lstStyle/>
          <a:p>
            <a:r>
              <a:rPr lang="en-US" altLang="zh-TW" dirty="0">
                <a:highlight>
                  <a:srgbClr val="FFFF00"/>
                </a:highlight>
                <a:latin typeface="Times New Roman" panose="02020603050405020304" pitchFamily="18" charset="0"/>
                <a:ea typeface="微軟正黑體" panose="020B0604030504040204" pitchFamily="34" charset="-120"/>
                <a:cs typeface="Times New Roman" panose="02020603050405020304" pitchFamily="18" charset="0"/>
              </a:rPr>
              <a:t>Control mode </a:t>
            </a:r>
            <a:r>
              <a:rPr lang="zh-TW" altLang="en-US" dirty="0">
                <a:highlight>
                  <a:srgbClr val="FFFF00"/>
                </a:highlight>
                <a:latin typeface="微軟正黑體" panose="020B0604030504040204" pitchFamily="34" charset="-120"/>
                <a:ea typeface="微軟正黑體" panose="020B0604030504040204" pitchFamily="34" charset="-120"/>
              </a:rPr>
              <a:t>設置為</a:t>
            </a:r>
            <a:r>
              <a:rPr lang="en-US" altLang="zh-TW" dirty="0">
                <a:highlight>
                  <a:srgbClr val="FFFF00"/>
                </a:highlight>
                <a:latin typeface="Times New Roman" panose="02020603050405020304" pitchFamily="18" charset="0"/>
                <a:ea typeface="微軟正黑體" panose="020B0604030504040204" pitchFamily="34" charset="-120"/>
                <a:cs typeface="Times New Roman" panose="02020603050405020304" pitchFamily="18" charset="0"/>
              </a:rPr>
              <a:t>velocity</a:t>
            </a:r>
            <a:endParaRPr lang="zh-TW" altLang="en-US" dirty="0">
              <a:highlight>
                <a:srgbClr val="FFFF00"/>
              </a:highlight>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159102714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0C3312E4-5AA3-4F13-95F7-DDD30148EF8A}"/>
              </a:ext>
            </a:extLst>
          </p:cNvPr>
          <p:cNvPicPr>
            <a:picLocks noChangeAspect="1"/>
          </p:cNvPicPr>
          <p:nvPr/>
        </p:nvPicPr>
        <p:blipFill>
          <a:blip r:embed="rId2"/>
          <a:stretch>
            <a:fillRect/>
          </a:stretch>
        </p:blipFill>
        <p:spPr>
          <a:xfrm>
            <a:off x="0" y="0"/>
            <a:ext cx="12192000" cy="6858000"/>
          </a:xfrm>
          <a:prstGeom prst="rect">
            <a:avLst/>
          </a:prstGeom>
        </p:spPr>
      </p:pic>
      <p:sp>
        <p:nvSpPr>
          <p:cNvPr id="6" name="文字方塊 5">
            <a:extLst>
              <a:ext uri="{FF2B5EF4-FFF2-40B4-BE49-F238E27FC236}">
                <a16:creationId xmlns:a16="http://schemas.microsoft.com/office/drawing/2014/main" id="{ECE9CEC9-3C53-45DB-977D-041895029C71}"/>
              </a:ext>
            </a:extLst>
          </p:cNvPr>
          <p:cNvSpPr txBox="1"/>
          <p:nvPr/>
        </p:nvSpPr>
        <p:spPr>
          <a:xfrm>
            <a:off x="6886575" y="3895725"/>
            <a:ext cx="5305425" cy="646331"/>
          </a:xfrm>
          <a:prstGeom prst="rect">
            <a:avLst/>
          </a:prstGeom>
          <a:noFill/>
        </p:spPr>
        <p:txBody>
          <a:bodyPr wrap="square" rtlCol="0">
            <a:spAutoFit/>
          </a:bodyPr>
          <a:lstStyle/>
          <a:p>
            <a:r>
              <a:rPr lang="zh-TW" altLang="en-US" dirty="0">
                <a:highlight>
                  <a:srgbClr val="FFFF00"/>
                </a:highlight>
                <a:latin typeface="Times New Roman" panose="02020603050405020304" pitchFamily="18" charset="0"/>
                <a:ea typeface="微軟正黑體" panose="020B0604030504040204" pitchFamily="34" charset="-120"/>
                <a:cs typeface="Times New Roman" panose="02020603050405020304" pitchFamily="18" charset="0"/>
              </a:rPr>
              <a:t>按同樣方法製作且設定滑塊</a:t>
            </a:r>
            <a:endParaRPr lang="en-US" altLang="zh-TW" dirty="0">
              <a:highlight>
                <a:srgbClr val="FFFF00"/>
              </a:highlight>
              <a:latin typeface="Times New Roman" panose="02020603050405020304" pitchFamily="18" charset="0"/>
              <a:ea typeface="微軟正黑體" panose="020B0604030504040204" pitchFamily="34" charset="-120"/>
              <a:cs typeface="Times New Roman" panose="02020603050405020304" pitchFamily="18" charset="0"/>
            </a:endParaRPr>
          </a:p>
          <a:p>
            <a:endParaRPr lang="zh-TW" altLang="en-US" dirty="0">
              <a:highlight>
                <a:srgbClr val="FFFF00"/>
              </a:highlight>
              <a:latin typeface="Times New Roman" panose="02020603050405020304" pitchFamily="18" charset="0"/>
              <a:ea typeface="微軟正黑體" panose="020B0604030504040204" pitchFamily="34" charset="-120"/>
              <a:cs typeface="Times New Roman" panose="02020603050405020304" pitchFamily="18" charset="0"/>
            </a:endParaRPr>
          </a:p>
        </p:txBody>
      </p:sp>
    </p:spTree>
    <p:extLst>
      <p:ext uri="{BB962C8B-B14F-4D97-AF65-F5344CB8AC3E}">
        <p14:creationId xmlns:p14="http://schemas.microsoft.com/office/powerpoint/2010/main" val="28989498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B0C4FFD4-18AA-4E7E-A765-3ACBE6D0CCAF}"/>
              </a:ext>
            </a:extLst>
          </p:cNvPr>
          <p:cNvPicPr>
            <a:picLocks noChangeAspect="1"/>
          </p:cNvPicPr>
          <p:nvPr/>
        </p:nvPicPr>
        <p:blipFill>
          <a:blip r:embed="rId2"/>
          <a:stretch>
            <a:fillRect/>
          </a:stretch>
        </p:blipFill>
        <p:spPr>
          <a:xfrm>
            <a:off x="5002442" y="2221104"/>
            <a:ext cx="2034716" cy="2911092"/>
          </a:xfrm>
          <a:prstGeom prst="rect">
            <a:avLst/>
          </a:prstGeom>
        </p:spPr>
      </p:pic>
      <p:sp>
        <p:nvSpPr>
          <p:cNvPr id="5" name="文字方塊 4">
            <a:extLst>
              <a:ext uri="{FF2B5EF4-FFF2-40B4-BE49-F238E27FC236}">
                <a16:creationId xmlns:a16="http://schemas.microsoft.com/office/drawing/2014/main" id="{2CCB2AD1-9313-4045-86FC-7683189F3664}"/>
              </a:ext>
            </a:extLst>
          </p:cNvPr>
          <p:cNvSpPr txBox="1"/>
          <p:nvPr/>
        </p:nvSpPr>
        <p:spPr>
          <a:xfrm>
            <a:off x="1454943" y="457200"/>
            <a:ext cx="9282113" cy="646331"/>
          </a:xfrm>
          <a:prstGeom prst="rect">
            <a:avLst/>
          </a:prstGeom>
          <a:noFill/>
        </p:spPr>
        <p:txBody>
          <a:bodyPr wrap="square" rtlCol="0">
            <a:spAutoFit/>
          </a:bodyPr>
          <a:lstStyle/>
          <a:p>
            <a:pPr algn="ctr"/>
            <a:r>
              <a:rPr lang="zh-TW" altLang="en-US" sz="3600" dirty="0">
                <a:latin typeface="微軟正黑體" panose="020B0604030504040204" pitchFamily="34" charset="-120"/>
                <a:ea typeface="微軟正黑體" panose="020B0604030504040204" pitchFamily="34" charset="-120"/>
              </a:rPr>
              <a:t>以加入</a:t>
            </a:r>
            <a:r>
              <a:rPr lang="en-US" altLang="zh-TW" sz="3600" dirty="0">
                <a:latin typeface="Times New Roman" panose="02020603050405020304" pitchFamily="18" charset="0"/>
                <a:ea typeface="微軟正黑體" panose="020B0604030504040204" pitchFamily="34" charset="-120"/>
                <a:cs typeface="Times New Roman" panose="02020603050405020304" pitchFamily="18" charset="0"/>
              </a:rPr>
              <a:t>Graph</a:t>
            </a:r>
            <a:r>
              <a:rPr lang="zh-TW" altLang="en-US" sz="3600" dirty="0">
                <a:latin typeface="微軟正黑體" panose="020B0604030504040204" pitchFamily="34" charset="-120"/>
                <a:ea typeface="微軟正黑體" panose="020B0604030504040204" pitchFamily="34" charset="-120"/>
              </a:rPr>
              <a:t>並且連接至本體上</a:t>
            </a:r>
          </a:p>
        </p:txBody>
      </p:sp>
    </p:spTree>
    <p:extLst>
      <p:ext uri="{BB962C8B-B14F-4D97-AF65-F5344CB8AC3E}">
        <p14:creationId xmlns:p14="http://schemas.microsoft.com/office/powerpoint/2010/main" val="18393228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圖片 2">
            <a:extLst>
              <a:ext uri="{FF2B5EF4-FFF2-40B4-BE49-F238E27FC236}">
                <a16:creationId xmlns:a16="http://schemas.microsoft.com/office/drawing/2014/main" id="{1642A3E9-AEE3-4809-96AB-C25915653D19}"/>
              </a:ext>
            </a:extLst>
          </p:cNvPr>
          <p:cNvPicPr>
            <a:picLocks noChangeAspect="1"/>
          </p:cNvPicPr>
          <p:nvPr/>
        </p:nvPicPr>
        <p:blipFill>
          <a:blip r:embed="rId2"/>
          <a:stretch>
            <a:fillRect/>
          </a:stretch>
        </p:blipFill>
        <p:spPr>
          <a:xfrm>
            <a:off x="0" y="0"/>
            <a:ext cx="12192000" cy="6140450"/>
          </a:xfrm>
          <a:prstGeom prst="rect">
            <a:avLst/>
          </a:prstGeom>
        </p:spPr>
      </p:pic>
      <p:sp>
        <p:nvSpPr>
          <p:cNvPr id="4" name="文字方塊 3">
            <a:extLst>
              <a:ext uri="{FF2B5EF4-FFF2-40B4-BE49-F238E27FC236}">
                <a16:creationId xmlns:a16="http://schemas.microsoft.com/office/drawing/2014/main" id="{92AEDCF2-E856-4F13-AE3A-B3892A2B4542}"/>
              </a:ext>
            </a:extLst>
          </p:cNvPr>
          <p:cNvSpPr txBox="1"/>
          <p:nvPr/>
        </p:nvSpPr>
        <p:spPr>
          <a:xfrm>
            <a:off x="6319837" y="730250"/>
            <a:ext cx="5957888" cy="3416320"/>
          </a:xfrm>
          <a:prstGeom prst="rect">
            <a:avLst/>
          </a:prstGeom>
          <a:noFill/>
        </p:spPr>
        <p:txBody>
          <a:bodyPr wrap="square" rtlCol="0">
            <a:spAutoFit/>
          </a:bodyPr>
          <a:lstStyle/>
          <a:p>
            <a:r>
              <a:rPr lang="zh-TW" altLang="en-US" dirty="0">
                <a:highlight>
                  <a:srgbClr val="FFFF00"/>
                </a:highlight>
              </a:rPr>
              <a:t>在感測器加入要執行的程式</a:t>
            </a:r>
            <a:endParaRPr lang="en-US" altLang="zh-TW" dirty="0">
              <a:highlight>
                <a:srgbClr val="FFFF00"/>
              </a:highlight>
            </a:endParaRPr>
          </a:p>
          <a:p>
            <a:r>
              <a:rPr lang="en-US" altLang="zh-TW" dirty="0">
                <a:solidFill>
                  <a:schemeClr val="accent6">
                    <a:lumMod val="20000"/>
                    <a:lumOff val="80000"/>
                  </a:schemeClr>
                </a:solidFill>
                <a:highlight>
                  <a:srgbClr val="000000"/>
                </a:highlight>
              </a:rPr>
              <a:t>function </a:t>
            </a:r>
            <a:r>
              <a:rPr lang="en-US" altLang="zh-TW" dirty="0" err="1">
                <a:solidFill>
                  <a:schemeClr val="accent6">
                    <a:lumMod val="20000"/>
                    <a:lumOff val="80000"/>
                  </a:schemeClr>
                </a:solidFill>
                <a:highlight>
                  <a:srgbClr val="000000"/>
                </a:highlight>
              </a:rPr>
              <a:t>sysCall_vision</a:t>
            </a:r>
            <a:r>
              <a:rPr lang="en-US" altLang="zh-TW" dirty="0">
                <a:solidFill>
                  <a:schemeClr val="accent6">
                    <a:lumMod val="20000"/>
                    <a:lumOff val="80000"/>
                  </a:schemeClr>
                </a:solidFill>
                <a:highlight>
                  <a:srgbClr val="000000"/>
                </a:highlight>
              </a:rPr>
              <a:t>(</a:t>
            </a:r>
            <a:r>
              <a:rPr lang="en-US" altLang="zh-TW" dirty="0" err="1">
                <a:solidFill>
                  <a:schemeClr val="accent6">
                    <a:lumMod val="20000"/>
                    <a:lumOff val="80000"/>
                  </a:schemeClr>
                </a:solidFill>
                <a:highlight>
                  <a:srgbClr val="000000"/>
                </a:highlight>
              </a:rPr>
              <a:t>inData</a:t>
            </a:r>
            <a:r>
              <a:rPr lang="en-US" altLang="zh-TW" dirty="0">
                <a:solidFill>
                  <a:schemeClr val="accent6">
                    <a:lumMod val="20000"/>
                    <a:lumOff val="80000"/>
                  </a:schemeClr>
                </a:solidFill>
                <a:highlight>
                  <a:srgbClr val="000000"/>
                </a:highlight>
              </a:rPr>
              <a:t>)</a:t>
            </a:r>
          </a:p>
          <a:p>
            <a:r>
              <a:rPr lang="en-US" altLang="zh-TW" dirty="0">
                <a:solidFill>
                  <a:schemeClr val="accent6">
                    <a:lumMod val="20000"/>
                    <a:lumOff val="80000"/>
                  </a:schemeClr>
                </a:solidFill>
                <a:highlight>
                  <a:srgbClr val="000000"/>
                </a:highlight>
              </a:rPr>
              <a:t>    </a:t>
            </a:r>
            <a:r>
              <a:rPr lang="en-US" altLang="zh-TW" dirty="0" err="1">
                <a:solidFill>
                  <a:schemeClr val="accent6">
                    <a:lumMod val="20000"/>
                    <a:lumOff val="80000"/>
                  </a:schemeClr>
                </a:solidFill>
                <a:highlight>
                  <a:srgbClr val="000000"/>
                </a:highlight>
              </a:rPr>
              <a:t>simVision.sensorImgToWorkImg</a:t>
            </a:r>
            <a:r>
              <a:rPr lang="en-US" altLang="zh-TW" dirty="0">
                <a:solidFill>
                  <a:schemeClr val="accent6">
                    <a:lumMod val="20000"/>
                    <a:lumOff val="80000"/>
                  </a:schemeClr>
                </a:solidFill>
                <a:highlight>
                  <a:srgbClr val="000000"/>
                </a:highlight>
              </a:rPr>
              <a:t>(</a:t>
            </a:r>
            <a:r>
              <a:rPr lang="en-US" altLang="zh-TW" dirty="0" err="1">
                <a:solidFill>
                  <a:schemeClr val="accent6">
                    <a:lumMod val="20000"/>
                    <a:lumOff val="80000"/>
                  </a:schemeClr>
                </a:solidFill>
                <a:highlight>
                  <a:srgbClr val="000000"/>
                </a:highlight>
              </a:rPr>
              <a:t>inData.handle</a:t>
            </a:r>
            <a:r>
              <a:rPr lang="en-US" altLang="zh-TW" dirty="0">
                <a:solidFill>
                  <a:schemeClr val="accent6">
                    <a:lumMod val="20000"/>
                    <a:lumOff val="80000"/>
                  </a:schemeClr>
                </a:solidFill>
                <a:highlight>
                  <a:srgbClr val="000000"/>
                </a:highlight>
              </a:rPr>
              <a:t>) -- copy the vision sensor image to the work image</a:t>
            </a:r>
          </a:p>
          <a:p>
            <a:r>
              <a:rPr lang="en-US" altLang="zh-TW" dirty="0">
                <a:solidFill>
                  <a:schemeClr val="accent6">
                    <a:lumMod val="20000"/>
                    <a:lumOff val="80000"/>
                  </a:schemeClr>
                </a:solidFill>
                <a:highlight>
                  <a:srgbClr val="000000"/>
                </a:highlight>
              </a:rPr>
              <a:t>    </a:t>
            </a:r>
            <a:r>
              <a:rPr lang="en-US" altLang="zh-TW" dirty="0" err="1">
                <a:solidFill>
                  <a:schemeClr val="accent6">
                    <a:lumMod val="20000"/>
                    <a:lumOff val="80000"/>
                  </a:schemeClr>
                </a:solidFill>
                <a:highlight>
                  <a:srgbClr val="000000"/>
                </a:highlight>
              </a:rPr>
              <a:t>simVision.edgeDetectionOnWorkImg</a:t>
            </a:r>
            <a:r>
              <a:rPr lang="en-US" altLang="zh-TW" dirty="0">
                <a:solidFill>
                  <a:schemeClr val="accent6">
                    <a:lumMod val="20000"/>
                    <a:lumOff val="80000"/>
                  </a:schemeClr>
                </a:solidFill>
                <a:highlight>
                  <a:srgbClr val="000000"/>
                </a:highlight>
              </a:rPr>
              <a:t>(inData.handle,0.2) -- perform edge detection on the work image</a:t>
            </a:r>
          </a:p>
          <a:p>
            <a:r>
              <a:rPr lang="en-US" altLang="zh-TW" dirty="0">
                <a:solidFill>
                  <a:schemeClr val="accent6">
                    <a:lumMod val="20000"/>
                    <a:lumOff val="80000"/>
                  </a:schemeClr>
                </a:solidFill>
                <a:highlight>
                  <a:srgbClr val="000000"/>
                </a:highlight>
              </a:rPr>
              <a:t>    </a:t>
            </a:r>
            <a:r>
              <a:rPr lang="en-US" altLang="zh-TW" dirty="0" err="1">
                <a:solidFill>
                  <a:schemeClr val="accent6">
                    <a:lumMod val="20000"/>
                    <a:lumOff val="80000"/>
                  </a:schemeClr>
                </a:solidFill>
                <a:highlight>
                  <a:srgbClr val="000000"/>
                </a:highlight>
              </a:rPr>
              <a:t>simVision.workImgToSensorImg</a:t>
            </a:r>
            <a:r>
              <a:rPr lang="en-US" altLang="zh-TW" dirty="0">
                <a:solidFill>
                  <a:schemeClr val="accent6">
                    <a:lumMod val="20000"/>
                    <a:lumOff val="80000"/>
                  </a:schemeClr>
                </a:solidFill>
                <a:highlight>
                  <a:srgbClr val="000000"/>
                </a:highlight>
              </a:rPr>
              <a:t>(</a:t>
            </a:r>
            <a:r>
              <a:rPr lang="en-US" altLang="zh-TW" dirty="0" err="1">
                <a:solidFill>
                  <a:schemeClr val="accent6">
                    <a:lumMod val="20000"/>
                    <a:lumOff val="80000"/>
                  </a:schemeClr>
                </a:solidFill>
                <a:highlight>
                  <a:srgbClr val="000000"/>
                </a:highlight>
              </a:rPr>
              <a:t>inData.handle</a:t>
            </a:r>
            <a:r>
              <a:rPr lang="en-US" altLang="zh-TW" dirty="0">
                <a:solidFill>
                  <a:schemeClr val="accent6">
                    <a:lumMod val="20000"/>
                    <a:lumOff val="80000"/>
                  </a:schemeClr>
                </a:solidFill>
                <a:highlight>
                  <a:srgbClr val="000000"/>
                </a:highlight>
              </a:rPr>
              <a:t>) -- copy the work image to the vision sensor image buffer</a:t>
            </a:r>
          </a:p>
          <a:p>
            <a:r>
              <a:rPr lang="en-US" altLang="zh-TW" dirty="0">
                <a:solidFill>
                  <a:schemeClr val="accent6">
                    <a:lumMod val="20000"/>
                    <a:lumOff val="80000"/>
                  </a:schemeClr>
                </a:solidFill>
                <a:highlight>
                  <a:srgbClr val="000000"/>
                </a:highlight>
              </a:rPr>
              <a:t>end</a:t>
            </a:r>
          </a:p>
          <a:p>
            <a:r>
              <a:rPr lang="en-US" altLang="zh-TW" dirty="0">
                <a:solidFill>
                  <a:schemeClr val="accent6">
                    <a:lumMod val="20000"/>
                    <a:lumOff val="80000"/>
                  </a:schemeClr>
                </a:solidFill>
                <a:highlight>
                  <a:srgbClr val="000000"/>
                </a:highlight>
              </a:rPr>
              <a:t> </a:t>
            </a:r>
          </a:p>
          <a:p>
            <a:r>
              <a:rPr lang="en-US" altLang="zh-TW" dirty="0">
                <a:solidFill>
                  <a:schemeClr val="accent6">
                    <a:lumMod val="20000"/>
                    <a:lumOff val="80000"/>
                  </a:schemeClr>
                </a:solidFill>
                <a:highlight>
                  <a:srgbClr val="000000"/>
                </a:highlight>
              </a:rPr>
              <a:t>function </a:t>
            </a:r>
            <a:r>
              <a:rPr lang="en-US" altLang="zh-TW" dirty="0" err="1">
                <a:solidFill>
                  <a:schemeClr val="accent6">
                    <a:lumMod val="20000"/>
                    <a:lumOff val="80000"/>
                  </a:schemeClr>
                </a:solidFill>
                <a:highlight>
                  <a:srgbClr val="000000"/>
                </a:highlight>
              </a:rPr>
              <a:t>sysCall_init</a:t>
            </a:r>
            <a:r>
              <a:rPr lang="en-US" altLang="zh-TW" dirty="0">
                <a:solidFill>
                  <a:schemeClr val="accent6">
                    <a:lumMod val="20000"/>
                    <a:lumOff val="80000"/>
                  </a:schemeClr>
                </a:solidFill>
                <a:highlight>
                  <a:srgbClr val="000000"/>
                </a:highlight>
              </a:rPr>
              <a:t>()</a:t>
            </a:r>
          </a:p>
          <a:p>
            <a:r>
              <a:rPr lang="en-US" altLang="zh-TW" dirty="0">
                <a:solidFill>
                  <a:schemeClr val="accent6">
                    <a:lumMod val="20000"/>
                    <a:lumOff val="80000"/>
                  </a:schemeClr>
                </a:solidFill>
                <a:highlight>
                  <a:srgbClr val="000000"/>
                </a:highlight>
              </a:rPr>
              <a:t>end</a:t>
            </a:r>
            <a:endParaRPr lang="zh-TW" altLang="en-US" dirty="0">
              <a:solidFill>
                <a:schemeClr val="accent6">
                  <a:lumMod val="20000"/>
                  <a:lumOff val="80000"/>
                </a:schemeClr>
              </a:solidFill>
              <a:highlight>
                <a:srgbClr val="000000"/>
              </a:highlight>
            </a:endParaRPr>
          </a:p>
        </p:txBody>
      </p:sp>
    </p:spTree>
    <p:extLst>
      <p:ext uri="{BB962C8B-B14F-4D97-AF65-F5344CB8AC3E}">
        <p14:creationId xmlns:p14="http://schemas.microsoft.com/office/powerpoint/2010/main" val="317019158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1F3BA0C-67FE-4269-9FB8-C54B58C20592}"/>
              </a:ext>
            </a:extLst>
          </p:cNvPr>
          <p:cNvSpPr>
            <a:spLocks noGrp="1"/>
          </p:cNvSpPr>
          <p:nvPr>
            <p:ph type="title"/>
          </p:nvPr>
        </p:nvSpPr>
        <p:spPr/>
        <p:txBody>
          <a:bodyPr/>
          <a:lstStyle/>
          <a:p>
            <a:endParaRPr lang="zh-TW" altLang="en-US"/>
          </a:p>
        </p:txBody>
      </p:sp>
      <p:sp>
        <p:nvSpPr>
          <p:cNvPr id="3" name="內容版面配置區 2">
            <a:extLst>
              <a:ext uri="{FF2B5EF4-FFF2-40B4-BE49-F238E27FC236}">
                <a16:creationId xmlns:a16="http://schemas.microsoft.com/office/drawing/2014/main" id="{7F617C09-C124-4940-AD03-37F74A07B3D9}"/>
              </a:ext>
            </a:extLst>
          </p:cNvPr>
          <p:cNvSpPr>
            <a:spLocks noGrp="1"/>
          </p:cNvSpPr>
          <p:nvPr>
            <p:ph idx="1"/>
          </p:nvPr>
        </p:nvSpPr>
        <p:spPr/>
        <p:txBody>
          <a:bodyPr/>
          <a:lstStyle/>
          <a:p>
            <a:endParaRPr lang="zh-TW" altLang="en-US"/>
          </a:p>
        </p:txBody>
      </p:sp>
      <p:pic>
        <p:nvPicPr>
          <p:cNvPr id="4" name="圖片 3">
            <a:extLst>
              <a:ext uri="{FF2B5EF4-FFF2-40B4-BE49-F238E27FC236}">
                <a16:creationId xmlns:a16="http://schemas.microsoft.com/office/drawing/2014/main" id="{C8EAD3B1-F0F3-4C65-BFD7-76D576A3275A}"/>
              </a:ext>
            </a:extLst>
          </p:cNvPr>
          <p:cNvPicPr>
            <a:picLocks noChangeAspect="1"/>
          </p:cNvPicPr>
          <p:nvPr/>
        </p:nvPicPr>
        <p:blipFill>
          <a:blip r:embed="rId2"/>
          <a:stretch>
            <a:fillRect/>
          </a:stretch>
        </p:blipFill>
        <p:spPr>
          <a:xfrm>
            <a:off x="0" y="0"/>
            <a:ext cx="12192000" cy="6218435"/>
          </a:xfrm>
          <a:prstGeom prst="rect">
            <a:avLst/>
          </a:prstGeom>
        </p:spPr>
      </p:pic>
      <p:sp>
        <p:nvSpPr>
          <p:cNvPr id="6" name="文字方塊 5">
            <a:extLst>
              <a:ext uri="{FF2B5EF4-FFF2-40B4-BE49-F238E27FC236}">
                <a16:creationId xmlns:a16="http://schemas.microsoft.com/office/drawing/2014/main" id="{50C3420C-AF7A-4958-A60A-1BEA080721B4}"/>
              </a:ext>
            </a:extLst>
          </p:cNvPr>
          <p:cNvSpPr txBox="1"/>
          <p:nvPr/>
        </p:nvSpPr>
        <p:spPr>
          <a:xfrm>
            <a:off x="6253216" y="3244334"/>
            <a:ext cx="5957888" cy="369332"/>
          </a:xfrm>
          <a:prstGeom prst="rect">
            <a:avLst/>
          </a:prstGeom>
          <a:noFill/>
        </p:spPr>
        <p:txBody>
          <a:bodyPr wrap="square" rtlCol="0">
            <a:spAutoFit/>
          </a:bodyPr>
          <a:lstStyle/>
          <a:p>
            <a:r>
              <a:rPr lang="zh-TW" altLang="en-US" dirty="0">
                <a:highlight>
                  <a:srgbClr val="FFFF00"/>
                </a:highlight>
              </a:rPr>
              <a:t>於本體加入要執行的程式後即可開始測試</a:t>
            </a:r>
            <a:endParaRPr lang="en-US" altLang="zh-TW" dirty="0">
              <a:highlight>
                <a:srgbClr val="FFFF00"/>
              </a:highlight>
            </a:endParaRPr>
          </a:p>
        </p:txBody>
      </p:sp>
    </p:spTree>
    <p:extLst>
      <p:ext uri="{BB962C8B-B14F-4D97-AF65-F5344CB8AC3E}">
        <p14:creationId xmlns:p14="http://schemas.microsoft.com/office/powerpoint/2010/main" val="31547189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E20C01AE-2CC9-4065-ADB6-96E967B718FB}"/>
              </a:ext>
            </a:extLst>
          </p:cNvPr>
          <p:cNvSpPr>
            <a:spLocks noGrp="1"/>
          </p:cNvSpPr>
          <p:nvPr>
            <p:ph type="title"/>
          </p:nvPr>
        </p:nvSpPr>
        <p:spPr>
          <a:xfrm>
            <a:off x="1294363" y="71094"/>
            <a:ext cx="9603275" cy="1049235"/>
          </a:xfrm>
        </p:spPr>
        <p:txBody>
          <a:bodyPr>
            <a:normAutofit/>
          </a:bodyPr>
          <a:lstStyle/>
          <a:p>
            <a:pPr algn="ctr"/>
            <a:r>
              <a:rPr lang="zh-TW" altLang="en-US" sz="6000" dirty="0">
                <a:latin typeface="微軟正黑體" panose="020B0604030504040204" pitchFamily="34" charset="-120"/>
                <a:ea typeface="微軟正黑體" panose="020B0604030504040204" pitchFamily="34" charset="-120"/>
              </a:rPr>
              <a:t>製作結果</a:t>
            </a:r>
          </a:p>
        </p:txBody>
      </p:sp>
      <p:pic>
        <p:nvPicPr>
          <p:cNvPr id="7" name="Untitled video - Made with Clipchamp">
            <a:hlinkClick r:id="" action="ppaction://media"/>
            <a:extLst>
              <a:ext uri="{FF2B5EF4-FFF2-40B4-BE49-F238E27FC236}">
                <a16:creationId xmlns:a16="http://schemas.microsoft.com/office/drawing/2014/main" id="{4D4B6A58-5E63-4887-A727-AD6C805746BB}"/>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1125505" y="913605"/>
            <a:ext cx="9940990" cy="5591969"/>
          </a:xfrm>
        </p:spPr>
      </p:pic>
      <p:sp>
        <p:nvSpPr>
          <p:cNvPr id="6" name="文字方塊 5">
            <a:extLst>
              <a:ext uri="{FF2B5EF4-FFF2-40B4-BE49-F238E27FC236}">
                <a16:creationId xmlns:a16="http://schemas.microsoft.com/office/drawing/2014/main" id="{FB5655CD-233F-467C-8096-6CEC3D37C776}"/>
              </a:ext>
            </a:extLst>
          </p:cNvPr>
          <p:cNvSpPr txBox="1"/>
          <p:nvPr/>
        </p:nvSpPr>
        <p:spPr>
          <a:xfrm>
            <a:off x="7571220" y="1286726"/>
            <a:ext cx="3573030" cy="1754326"/>
          </a:xfrm>
          <a:prstGeom prst="rect">
            <a:avLst/>
          </a:prstGeom>
          <a:noFill/>
        </p:spPr>
        <p:txBody>
          <a:bodyPr wrap="square" rtlCol="0">
            <a:spAutoFit/>
          </a:bodyPr>
          <a:lstStyle/>
          <a:p>
            <a:r>
              <a:rPr lang="zh-TW" altLang="en-US" dirty="0"/>
              <a:t>製作及測試結果成功，看到自己做出來的東西，真的如自己想的方式做出動作來真的非常有成就感，我們也在其中學到了許多的應用以及學問，希望將來能將其學以致用。</a:t>
            </a:r>
          </a:p>
        </p:txBody>
      </p:sp>
    </p:spTree>
    <p:extLst>
      <p:ext uri="{BB962C8B-B14F-4D97-AF65-F5344CB8AC3E}">
        <p14:creationId xmlns:p14="http://schemas.microsoft.com/office/powerpoint/2010/main" val="13969689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134"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id="{418D9369-17AA-416E-A95C-AFC1E9418B42}"/>
              </a:ext>
            </a:extLst>
          </p:cNvPr>
          <p:cNvSpPr>
            <a:spLocks noGrp="1"/>
          </p:cNvSpPr>
          <p:nvPr>
            <p:ph type="title"/>
          </p:nvPr>
        </p:nvSpPr>
        <p:spPr>
          <a:xfrm>
            <a:off x="1294362" y="280644"/>
            <a:ext cx="9603275" cy="1049235"/>
          </a:xfrm>
        </p:spPr>
        <p:txBody>
          <a:bodyPr>
            <a:normAutofit/>
          </a:bodyPr>
          <a:lstStyle/>
          <a:p>
            <a:pPr algn="ctr"/>
            <a:r>
              <a:rPr lang="zh-TW" altLang="en-US" sz="6000" dirty="0">
                <a:latin typeface="微軟正黑體" panose="020B0604030504040204" pitchFamily="34" charset="-120"/>
                <a:ea typeface="微軟正黑體" panose="020B0604030504040204" pitchFamily="34" charset="-120"/>
              </a:rPr>
              <a:t>製作心得</a:t>
            </a:r>
          </a:p>
        </p:txBody>
      </p:sp>
      <p:sp>
        <p:nvSpPr>
          <p:cNvPr id="5" name="內容版面配置區 4">
            <a:extLst>
              <a:ext uri="{FF2B5EF4-FFF2-40B4-BE49-F238E27FC236}">
                <a16:creationId xmlns:a16="http://schemas.microsoft.com/office/drawing/2014/main" id="{DE37ECFF-7D0A-4468-97C4-CC027D70B1DF}"/>
              </a:ext>
            </a:extLst>
          </p:cNvPr>
          <p:cNvSpPr>
            <a:spLocks noGrp="1"/>
          </p:cNvSpPr>
          <p:nvPr>
            <p:ph idx="1"/>
          </p:nvPr>
        </p:nvSpPr>
        <p:spPr>
          <a:xfrm>
            <a:off x="1451579" y="1863332"/>
            <a:ext cx="9603275" cy="3450613"/>
          </a:xfrm>
        </p:spPr>
        <p:txBody>
          <a:bodyPr>
            <a:normAutofit fontScale="92500" lnSpcReduction="10000"/>
          </a:bodyPr>
          <a:lstStyle/>
          <a:p>
            <a:r>
              <a:rPr lang="zh-TW" altLang="en-US" dirty="0">
                <a:latin typeface="微軟正黑體" panose="020B0604030504040204" pitchFamily="34" charset="-120"/>
                <a:ea typeface="微軟正黑體" panose="020B0604030504040204" pitchFamily="34" charset="-120"/>
              </a:rPr>
              <a:t>張昱棠</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我們在製作過程中遇到了相當多的問題，光語言的部分我們就開了一個翻譯的網頁在旁邊一起配著原文版看，在一開始時，有點不太理解調整數值是必須輸入註解內的數值還是本文內的，導致數值有些輸入錯誤，在一連串的錯誤後，我們果斷選擇，直接開一個新檔案重做，由於當天我們留在學校做，大概從七點開始一路錯誤重來錯誤重來到快凌晨一點才回家，終於在隔天成功做出結果來了，在學習</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coppeliasim</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 </a:t>
            </a:r>
            <a:r>
              <a:rPr lang="zh-TW" altLang="en-US" dirty="0">
                <a:latin typeface="微軟正黑體" panose="020B0604030504040204" pitchFamily="34" charset="-120"/>
                <a:ea typeface="微軟正黑體" panose="020B0604030504040204" pitchFamily="34" charset="-120"/>
              </a:rPr>
              <a:t>的部分，接續上學期學到的在這學期應用，並且學習了許多新的知識以及應用。</a:t>
            </a:r>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王翔楷</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製作初期其實並不順利，我們這組和另外兩個同學一起從七點弄到凌晨一點才回家，過程中最難克服的是對軟體的不熟悉，隔天利用下午沒課的時間慢慢摸索，最後才順利完成建置，再利用晚上上課的時間向老師請教感測器內部程式的問題後回到座位上研究，最後才順利完成功課。</a:t>
            </a:r>
          </a:p>
        </p:txBody>
      </p:sp>
    </p:spTree>
    <p:extLst>
      <p:ext uri="{BB962C8B-B14F-4D97-AF65-F5344CB8AC3E}">
        <p14:creationId xmlns:p14="http://schemas.microsoft.com/office/powerpoint/2010/main" val="20331057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77DDCFB-2460-4F27-8CFA-3DEDC62B9055}"/>
              </a:ext>
            </a:extLst>
          </p:cNvPr>
          <p:cNvSpPr txBox="1"/>
          <p:nvPr/>
        </p:nvSpPr>
        <p:spPr>
          <a:xfrm>
            <a:off x="1204912" y="685800"/>
            <a:ext cx="9782175" cy="646331"/>
          </a:xfrm>
          <a:prstGeom prst="rect">
            <a:avLst/>
          </a:prstGeom>
          <a:noFill/>
        </p:spPr>
        <p:txBody>
          <a:bodyPr wrap="square" rtlCol="0">
            <a:spAutoFit/>
          </a:bodyPr>
          <a:lstStyle/>
          <a:p>
            <a:pPr algn="ctr"/>
            <a:r>
              <a:rPr lang="zh-TW" altLang="en-US" sz="3600" dirty="0">
                <a:latin typeface="微軟正黑體" panose="020B0604030504040204" pitchFamily="34" charset="-120"/>
                <a:ea typeface="微軟正黑體" panose="020B0604030504040204" pitchFamily="34" charset="-120"/>
              </a:rPr>
              <a:t>將</a:t>
            </a:r>
            <a:r>
              <a:rPr lang="en-US" altLang="zh-TW" sz="3600" dirty="0" err="1">
                <a:latin typeface="Times New Roman" panose="02020603050405020304" pitchFamily="18" charset="0"/>
                <a:ea typeface="微軟正黑體" panose="020B0604030504040204" pitchFamily="34" charset="-120"/>
                <a:cs typeface="Times New Roman" panose="02020603050405020304" pitchFamily="18" charset="0"/>
              </a:rPr>
              <a:t>C</a:t>
            </a:r>
            <a:r>
              <a:rPr lang="en-US" altLang="zh-TW" sz="3600" dirty="0" err="1">
                <a:latin typeface="Times New Roman" panose="02020603050405020304" pitchFamily="18" charset="0"/>
                <a:cs typeface="Times New Roman" panose="02020603050405020304" pitchFamily="18" charset="0"/>
              </a:rPr>
              <a:t>oppeliasim</a:t>
            </a:r>
            <a:r>
              <a:rPr lang="zh-TW" altLang="en-US" sz="3600" dirty="0">
                <a:latin typeface="微軟正黑體" panose="020B0604030504040204" pitchFamily="34" charset="-120"/>
                <a:ea typeface="微軟正黑體" panose="020B0604030504040204" pitchFamily="34" charset="-120"/>
              </a:rPr>
              <a:t>版本更改為可執行</a:t>
            </a:r>
            <a:r>
              <a:rPr lang="en-US" altLang="zh-TW" sz="3600" dirty="0">
                <a:latin typeface="Times New Roman" panose="02020603050405020304" pitchFamily="18" charset="0"/>
                <a:cs typeface="Times New Roman" panose="02020603050405020304" pitchFamily="18" charset="0"/>
              </a:rPr>
              <a:t>python</a:t>
            </a:r>
            <a:r>
              <a:rPr lang="zh-TW" altLang="en-US" sz="3600" dirty="0">
                <a:latin typeface="微軟正黑體" panose="020B0604030504040204" pitchFamily="34" charset="-120"/>
                <a:ea typeface="微軟正黑體" panose="020B0604030504040204" pitchFamily="34" charset="-120"/>
              </a:rPr>
              <a:t>程式</a:t>
            </a:r>
          </a:p>
        </p:txBody>
      </p:sp>
      <p:sp>
        <p:nvSpPr>
          <p:cNvPr id="6" name="文字方塊 5">
            <a:extLst>
              <a:ext uri="{FF2B5EF4-FFF2-40B4-BE49-F238E27FC236}">
                <a16:creationId xmlns:a16="http://schemas.microsoft.com/office/drawing/2014/main" id="{E3B973E2-210D-482A-A1E1-8F085DFE4CD6}"/>
              </a:ext>
            </a:extLst>
          </p:cNvPr>
          <p:cNvSpPr txBox="1"/>
          <p:nvPr/>
        </p:nvSpPr>
        <p:spPr>
          <a:xfrm>
            <a:off x="1457325" y="2124075"/>
            <a:ext cx="9782175" cy="1200329"/>
          </a:xfrm>
          <a:prstGeom prst="rect">
            <a:avLst/>
          </a:prstGeom>
          <a:noFill/>
        </p:spPr>
        <p:txBody>
          <a:bodyPr wrap="square" rtlCol="0">
            <a:spAutoFit/>
          </a:bodyPr>
          <a:lstStyle/>
          <a:p>
            <a:r>
              <a:rPr lang="en-US" altLang="zh-TW" dirty="0" err="1"/>
              <a:t>CoppeliaSim</a:t>
            </a:r>
            <a:r>
              <a:rPr lang="en-US" altLang="zh-TW" dirty="0"/>
              <a:t> </a:t>
            </a:r>
            <a:r>
              <a:rPr lang="zh-TW" altLang="en-US" dirty="0"/>
              <a:t>自 </a:t>
            </a:r>
            <a:r>
              <a:rPr lang="en-US" altLang="zh-TW" dirty="0"/>
              <a:t>4.3 </a:t>
            </a:r>
            <a:r>
              <a:rPr lang="zh-TW" altLang="en-US" dirty="0"/>
              <a:t>版之後除了 </a:t>
            </a:r>
            <a:r>
              <a:rPr lang="en-US" altLang="zh-TW" dirty="0"/>
              <a:t>Lua scripting, </a:t>
            </a:r>
            <a:r>
              <a:rPr lang="zh-TW" altLang="en-US" dirty="0"/>
              <a:t>增加了 </a:t>
            </a:r>
            <a:r>
              <a:rPr lang="en-US" altLang="zh-TW" dirty="0">
                <a:hlinkClick r:id="rId2" tooltip="https://coppeliarobotics.com/helpfiles/en/scripts.htm"/>
              </a:rPr>
              <a:t>Python scripting</a:t>
            </a:r>
            <a:r>
              <a:rPr lang="en-US" altLang="zh-TW" dirty="0"/>
              <a:t> </a:t>
            </a:r>
            <a:r>
              <a:rPr lang="zh-TW" altLang="en-US" dirty="0"/>
              <a:t>功能</a:t>
            </a:r>
            <a:r>
              <a:rPr lang="en-US" altLang="zh-TW" dirty="0"/>
              <a:t>. </a:t>
            </a:r>
            <a:r>
              <a:rPr lang="zh-TW" altLang="en-US" dirty="0"/>
              <a:t>但是必須在 </a:t>
            </a:r>
            <a:r>
              <a:rPr lang="en-US" altLang="zh-TW" dirty="0"/>
              <a:t>usrset.txt </a:t>
            </a:r>
            <a:r>
              <a:rPr lang="zh-TW" altLang="en-US" dirty="0"/>
              <a:t>中設定 </a:t>
            </a:r>
            <a:r>
              <a:rPr lang="en-US" altLang="zh-TW" dirty="0" err="1"/>
              <a:t>defaultPython</a:t>
            </a:r>
            <a:r>
              <a:rPr lang="en-US" altLang="zh-TW" dirty="0"/>
              <a:t> </a:t>
            </a:r>
            <a:r>
              <a:rPr lang="zh-TW" altLang="en-US" dirty="0"/>
              <a:t>指向 </a:t>
            </a:r>
            <a:r>
              <a:rPr lang="en-US" altLang="zh-TW" dirty="0"/>
              <a:t>Python.exe, pip install </a:t>
            </a:r>
            <a:r>
              <a:rPr lang="en-US" altLang="zh-TW" dirty="0" err="1"/>
              <a:t>cbor</a:t>
            </a:r>
            <a:r>
              <a:rPr lang="en-US" altLang="zh-TW" dirty="0"/>
              <a:t> </a:t>
            </a:r>
            <a:r>
              <a:rPr lang="en-US" altLang="zh-TW" dirty="0" err="1"/>
              <a:t>zmq</a:t>
            </a:r>
            <a:r>
              <a:rPr lang="en-US" altLang="zh-TW" dirty="0"/>
              <a:t>, </a:t>
            </a:r>
            <a:r>
              <a:rPr lang="zh-TW" altLang="en-US" dirty="0"/>
              <a:t>並且設定 </a:t>
            </a:r>
            <a:r>
              <a:rPr lang="en-US" altLang="zh-TW" dirty="0" err="1"/>
              <a:t>executeUnsafe</a:t>
            </a:r>
            <a:r>
              <a:rPr lang="en-US" altLang="zh-TW" dirty="0"/>
              <a:t> = true. </a:t>
            </a:r>
            <a:r>
              <a:rPr lang="zh-TW" altLang="en-US" dirty="0"/>
              <a:t>完成後開啟 </a:t>
            </a:r>
            <a:r>
              <a:rPr lang="en-US" altLang="zh-TW" dirty="0" err="1"/>
              <a:t>CoppeliaSim</a:t>
            </a:r>
            <a:r>
              <a:rPr lang="en-US" altLang="zh-TW" dirty="0"/>
              <a:t> 4.3.0 rev12, </a:t>
            </a:r>
            <a:r>
              <a:rPr lang="zh-TW" altLang="en-US" dirty="0"/>
              <a:t>並利用 </a:t>
            </a:r>
            <a:r>
              <a:rPr lang="en-US" altLang="zh-TW" dirty="0"/>
              <a:t>scenes/</a:t>
            </a:r>
            <a:r>
              <a:rPr lang="en-US" altLang="zh-TW" dirty="0" err="1">
                <a:hlinkClick r:id="rId3" tooltip="https://github.com/coppeliarobotics/scenes/blob/master/simplepythonexample.ttt"/>
              </a:rPr>
              <a:t>simplePythonExample.ttt</a:t>
            </a:r>
            <a:r>
              <a:rPr lang="en-US" altLang="zh-TW" dirty="0"/>
              <a:t> </a:t>
            </a:r>
            <a:r>
              <a:rPr lang="zh-TW" altLang="en-US" dirty="0"/>
              <a:t>進行測試</a:t>
            </a:r>
            <a:endParaRPr lang="en-US" altLang="zh-TW" dirty="0"/>
          </a:p>
          <a:p>
            <a:endParaRPr lang="zh-TW" altLang="en-US" dirty="0"/>
          </a:p>
        </p:txBody>
      </p:sp>
    </p:spTree>
    <p:extLst>
      <p:ext uri="{BB962C8B-B14F-4D97-AF65-F5344CB8AC3E}">
        <p14:creationId xmlns:p14="http://schemas.microsoft.com/office/powerpoint/2010/main" val="6332027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0CDEE086-49F4-4F92-8D65-E3DA696D349E}"/>
              </a:ext>
            </a:extLst>
          </p:cNvPr>
          <p:cNvPicPr>
            <a:picLocks noChangeAspect="1"/>
          </p:cNvPicPr>
          <p:nvPr/>
        </p:nvPicPr>
        <p:blipFill>
          <a:blip r:embed="rId2"/>
          <a:stretch>
            <a:fillRect/>
          </a:stretch>
        </p:blipFill>
        <p:spPr>
          <a:xfrm>
            <a:off x="0" y="0"/>
            <a:ext cx="12192000" cy="6858000"/>
          </a:xfrm>
          <a:prstGeom prst="rect">
            <a:avLst/>
          </a:prstGeom>
        </p:spPr>
      </p:pic>
      <p:sp>
        <p:nvSpPr>
          <p:cNvPr id="7" name="矩形: 圓角 6">
            <a:extLst>
              <a:ext uri="{FF2B5EF4-FFF2-40B4-BE49-F238E27FC236}">
                <a16:creationId xmlns:a16="http://schemas.microsoft.com/office/drawing/2014/main" id="{D55A4CFA-7CC3-4FEF-BDAA-D38FC15E8DA3}"/>
              </a:ext>
            </a:extLst>
          </p:cNvPr>
          <p:cNvSpPr/>
          <p:nvPr/>
        </p:nvSpPr>
        <p:spPr>
          <a:xfrm>
            <a:off x="45720" y="4629150"/>
            <a:ext cx="5524500" cy="16002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矩形: 圓角 8">
            <a:extLst>
              <a:ext uri="{FF2B5EF4-FFF2-40B4-BE49-F238E27FC236}">
                <a16:creationId xmlns:a16="http://schemas.microsoft.com/office/drawing/2014/main" id="{1658ABFC-11CB-4562-BFFA-7A5CF10EAF68}"/>
              </a:ext>
            </a:extLst>
          </p:cNvPr>
          <p:cNvSpPr/>
          <p:nvPr/>
        </p:nvSpPr>
        <p:spPr>
          <a:xfrm>
            <a:off x="502920" y="4789170"/>
            <a:ext cx="1146810" cy="10668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5974131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77DDCFB-2460-4F27-8CFA-3DEDC62B9055}"/>
              </a:ext>
            </a:extLst>
          </p:cNvPr>
          <p:cNvSpPr txBox="1"/>
          <p:nvPr/>
        </p:nvSpPr>
        <p:spPr>
          <a:xfrm>
            <a:off x="1204912" y="685800"/>
            <a:ext cx="9782175" cy="646331"/>
          </a:xfrm>
          <a:prstGeom prst="rect">
            <a:avLst/>
          </a:prstGeom>
          <a:noFill/>
        </p:spPr>
        <p:txBody>
          <a:bodyPr wrap="square" rtlCol="0">
            <a:spAutoFit/>
          </a:bodyPr>
          <a:lstStyle/>
          <a:p>
            <a:pPr algn="ctr"/>
            <a:r>
              <a:rPr lang="zh-TW" altLang="en-US" sz="3600" dirty="0">
                <a:latin typeface="微軟正黑體" panose="020B0604030504040204" pitchFamily="34" charset="-120"/>
                <a:ea typeface="微軟正黑體" panose="020B0604030504040204" pitchFamily="34" charset="-120"/>
              </a:rPr>
              <a:t>將</a:t>
            </a:r>
            <a:r>
              <a:rPr lang="en-US" altLang="zh-TW" sz="3600" dirty="0" err="1">
                <a:latin typeface="Times New Roman" panose="02020603050405020304" pitchFamily="18" charset="0"/>
                <a:ea typeface="微軟正黑體" panose="020B0604030504040204" pitchFamily="34" charset="-120"/>
                <a:cs typeface="Times New Roman" panose="02020603050405020304" pitchFamily="18" charset="0"/>
              </a:rPr>
              <a:t>C</a:t>
            </a:r>
            <a:r>
              <a:rPr lang="en-US" altLang="zh-TW" sz="3600" dirty="0" err="1">
                <a:latin typeface="Times New Roman" panose="02020603050405020304" pitchFamily="18" charset="0"/>
                <a:cs typeface="Times New Roman" panose="02020603050405020304" pitchFamily="18" charset="0"/>
              </a:rPr>
              <a:t>oppeliasim</a:t>
            </a:r>
            <a:r>
              <a:rPr lang="zh-TW" altLang="en-US" sz="3600" dirty="0">
                <a:latin typeface="微軟正黑體" panose="020B0604030504040204" pitchFamily="34" charset="-120"/>
                <a:ea typeface="微軟正黑體" panose="020B0604030504040204" pitchFamily="34" charset="-120"/>
              </a:rPr>
              <a:t>版本更改為可執行</a:t>
            </a:r>
            <a:r>
              <a:rPr lang="en-US" altLang="zh-TW" sz="3600" dirty="0">
                <a:latin typeface="Times New Roman" panose="02020603050405020304" pitchFamily="18" charset="0"/>
                <a:cs typeface="Times New Roman" panose="02020603050405020304" pitchFamily="18" charset="0"/>
              </a:rPr>
              <a:t>python</a:t>
            </a:r>
            <a:r>
              <a:rPr lang="zh-TW" altLang="en-US" sz="3600" dirty="0">
                <a:latin typeface="微軟正黑體" panose="020B0604030504040204" pitchFamily="34" charset="-120"/>
                <a:ea typeface="微軟正黑體" panose="020B0604030504040204" pitchFamily="34" charset="-120"/>
              </a:rPr>
              <a:t>程式</a:t>
            </a:r>
          </a:p>
        </p:txBody>
      </p:sp>
      <p:pic>
        <p:nvPicPr>
          <p:cNvPr id="2" name="圖片 1">
            <a:extLst>
              <a:ext uri="{FF2B5EF4-FFF2-40B4-BE49-F238E27FC236}">
                <a16:creationId xmlns:a16="http://schemas.microsoft.com/office/drawing/2014/main" id="{AD759EBD-B2D7-459F-8DA8-E43341025283}"/>
              </a:ext>
            </a:extLst>
          </p:cNvPr>
          <p:cNvPicPr>
            <a:picLocks noChangeAspect="1"/>
          </p:cNvPicPr>
          <p:nvPr/>
        </p:nvPicPr>
        <p:blipFill>
          <a:blip r:embed="rId2"/>
          <a:stretch>
            <a:fillRect/>
          </a:stretch>
        </p:blipFill>
        <p:spPr>
          <a:xfrm>
            <a:off x="1069180" y="1332131"/>
            <a:ext cx="10053638" cy="5320540"/>
          </a:xfrm>
          <a:prstGeom prst="rect">
            <a:avLst/>
          </a:prstGeom>
        </p:spPr>
      </p:pic>
      <p:sp>
        <p:nvSpPr>
          <p:cNvPr id="7" name="矩形: 圓角 6">
            <a:extLst>
              <a:ext uri="{FF2B5EF4-FFF2-40B4-BE49-F238E27FC236}">
                <a16:creationId xmlns:a16="http://schemas.microsoft.com/office/drawing/2014/main" id="{60AAC7C1-D3C2-4C50-B7C0-F418BDDED08F}"/>
              </a:ext>
            </a:extLst>
          </p:cNvPr>
          <p:cNvSpPr/>
          <p:nvPr/>
        </p:nvSpPr>
        <p:spPr>
          <a:xfrm>
            <a:off x="3181350" y="2085975"/>
            <a:ext cx="1781175" cy="276225"/>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158554810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文字方塊 4">
            <a:extLst>
              <a:ext uri="{FF2B5EF4-FFF2-40B4-BE49-F238E27FC236}">
                <a16:creationId xmlns:a16="http://schemas.microsoft.com/office/drawing/2014/main" id="{877DDCFB-2460-4F27-8CFA-3DEDC62B9055}"/>
              </a:ext>
            </a:extLst>
          </p:cNvPr>
          <p:cNvSpPr txBox="1"/>
          <p:nvPr/>
        </p:nvSpPr>
        <p:spPr>
          <a:xfrm>
            <a:off x="1204912" y="685800"/>
            <a:ext cx="9782175" cy="646331"/>
          </a:xfrm>
          <a:prstGeom prst="rect">
            <a:avLst/>
          </a:prstGeom>
          <a:noFill/>
        </p:spPr>
        <p:txBody>
          <a:bodyPr wrap="square" rtlCol="0">
            <a:spAutoFit/>
          </a:bodyPr>
          <a:lstStyle/>
          <a:p>
            <a:pPr algn="ctr"/>
            <a:endParaRPr lang="zh-TW" altLang="en-US" sz="3600" dirty="0">
              <a:latin typeface="微軟正黑體" panose="020B0604030504040204" pitchFamily="34" charset="-120"/>
              <a:ea typeface="微軟正黑體" panose="020B0604030504040204" pitchFamily="34" charset="-120"/>
            </a:endParaRPr>
          </a:p>
        </p:txBody>
      </p:sp>
      <p:sp>
        <p:nvSpPr>
          <p:cNvPr id="6" name="文字方塊 5">
            <a:extLst>
              <a:ext uri="{FF2B5EF4-FFF2-40B4-BE49-F238E27FC236}">
                <a16:creationId xmlns:a16="http://schemas.microsoft.com/office/drawing/2014/main" id="{E3B973E2-210D-482A-A1E1-8F085DFE4CD6}"/>
              </a:ext>
            </a:extLst>
          </p:cNvPr>
          <p:cNvSpPr txBox="1"/>
          <p:nvPr/>
        </p:nvSpPr>
        <p:spPr>
          <a:xfrm>
            <a:off x="1457325" y="2124075"/>
            <a:ext cx="9782175" cy="369332"/>
          </a:xfrm>
          <a:prstGeom prst="rect">
            <a:avLst/>
          </a:prstGeom>
          <a:noFill/>
        </p:spPr>
        <p:txBody>
          <a:bodyPr wrap="square" rtlCol="0">
            <a:spAutoFit/>
          </a:bodyPr>
          <a:lstStyle/>
          <a:p>
            <a:endParaRPr lang="zh-TW" altLang="en-US" dirty="0"/>
          </a:p>
        </p:txBody>
      </p:sp>
      <p:pic>
        <p:nvPicPr>
          <p:cNvPr id="4" name="圖片 3">
            <a:extLst>
              <a:ext uri="{FF2B5EF4-FFF2-40B4-BE49-F238E27FC236}">
                <a16:creationId xmlns:a16="http://schemas.microsoft.com/office/drawing/2014/main" id="{928732CB-73F8-464D-BF6D-563246894875}"/>
              </a:ext>
            </a:extLst>
          </p:cNvPr>
          <p:cNvPicPr>
            <a:picLocks noChangeAspect="1"/>
          </p:cNvPicPr>
          <p:nvPr/>
        </p:nvPicPr>
        <p:blipFill>
          <a:blip r:embed="rId2"/>
          <a:stretch>
            <a:fillRect/>
          </a:stretch>
        </p:blipFill>
        <p:spPr>
          <a:xfrm>
            <a:off x="-33197" y="-16431"/>
            <a:ext cx="12192000" cy="6134100"/>
          </a:xfrm>
          <a:prstGeom prst="rect">
            <a:avLst/>
          </a:prstGeom>
        </p:spPr>
      </p:pic>
      <p:sp>
        <p:nvSpPr>
          <p:cNvPr id="9" name="文字方塊 8">
            <a:extLst>
              <a:ext uri="{FF2B5EF4-FFF2-40B4-BE49-F238E27FC236}">
                <a16:creationId xmlns:a16="http://schemas.microsoft.com/office/drawing/2014/main" id="{CEC0F315-8B08-446C-9436-CA8D5A91B13A}"/>
              </a:ext>
            </a:extLst>
          </p:cNvPr>
          <p:cNvSpPr txBox="1"/>
          <p:nvPr/>
        </p:nvSpPr>
        <p:spPr>
          <a:xfrm>
            <a:off x="1457325" y="1666875"/>
            <a:ext cx="1876425" cy="3139321"/>
          </a:xfrm>
          <a:prstGeom prst="rect">
            <a:avLst/>
          </a:prstGeom>
          <a:noFill/>
        </p:spPr>
        <p:txBody>
          <a:bodyPr wrap="square" rtlCol="0">
            <a:spAutoFit/>
          </a:bodyPr>
          <a:lstStyle/>
          <a:p>
            <a:r>
              <a:rPr lang="zh-TW" altLang="en-US" dirty="0">
                <a:latin typeface="微軟正黑體" panose="020B0604030504040204" pitchFamily="34" charset="-120"/>
                <a:ea typeface="微軟正黑體" panose="020B0604030504040204" pitchFamily="34" charset="-120"/>
              </a:rPr>
              <a:t>將</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body</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is</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dynamic</a:t>
            </a:r>
            <a:r>
              <a:rPr lang="zh-TW" altLang="en-US" dirty="0">
                <a:latin typeface="微軟正黑體" panose="020B0604030504040204" pitchFamily="34" charset="-120"/>
                <a:ea typeface="微軟正黑體" panose="020B0604030504040204" pitchFamily="34" charset="-120"/>
              </a:rPr>
              <a:t>打勾開啟，表示</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body</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是</a:t>
            </a:r>
            <a:r>
              <a:rPr lang="zh-TW" altLang="en-US" dirty="0">
                <a:latin typeface="微軟正黑體" panose="020B0604030504040204" pitchFamily="34" charset="-120"/>
                <a:ea typeface="微軟正黑體" panose="020B0604030504040204" pitchFamily="34" charset="-120"/>
                <a:cs typeface="Times New Roman" panose="02020603050405020304" pitchFamily="18" charset="0"/>
              </a:rPr>
              <a:t>可動的</a:t>
            </a:r>
            <a:endParaRPr lang="en-US" altLang="zh-TW" dirty="0">
              <a:latin typeface="微軟正黑體" panose="020B0604030504040204" pitchFamily="34" charset="-120"/>
              <a:ea typeface="微軟正黑體" panose="020B0604030504040204" pitchFamily="34" charset="-120"/>
              <a:cs typeface="Times New Roman" panose="02020603050405020304" pitchFamily="18" charset="0"/>
            </a:endParaRPr>
          </a:p>
          <a:p>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將</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body</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is</a:t>
            </a:r>
            <a:r>
              <a:rPr lang="zh-TW" altLang="en-US" dirty="0">
                <a:latin typeface="Times New Roman" panose="02020603050405020304" pitchFamily="18" charset="0"/>
                <a:ea typeface="微軟正黑體" panose="020B0604030504040204" pitchFamily="34" charset="-120"/>
                <a:cs typeface="Times New Roman" panose="02020603050405020304" pitchFamily="18" charset="0"/>
              </a:rPr>
              <a:t> </a:t>
            </a:r>
            <a:r>
              <a:rPr lang="en-US" altLang="zh-TW" dirty="0" err="1">
                <a:latin typeface="Times New Roman" panose="02020603050405020304" pitchFamily="18" charset="0"/>
                <a:ea typeface="微軟正黑體" panose="020B0604030504040204" pitchFamily="34" charset="-120"/>
                <a:cs typeface="Times New Roman" panose="02020603050405020304" pitchFamily="18" charset="0"/>
              </a:rPr>
              <a:t>respondable</a:t>
            </a:r>
            <a:r>
              <a:rPr lang="zh-TW" altLang="en-US" dirty="0">
                <a:latin typeface="微軟正黑體" panose="020B0604030504040204" pitchFamily="34" charset="-120"/>
                <a:ea typeface="微軟正黑體" panose="020B0604030504040204" pitchFamily="34" charset="-120"/>
              </a:rPr>
              <a:t>打勾開啟，表示</a:t>
            </a:r>
            <a:r>
              <a:rPr lang="en-US" altLang="zh-TW" dirty="0">
                <a:latin typeface="Times New Roman" panose="02020603050405020304" pitchFamily="18" charset="0"/>
                <a:ea typeface="微軟正黑體" panose="020B0604030504040204" pitchFamily="34" charset="-120"/>
                <a:cs typeface="Times New Roman" panose="02020603050405020304" pitchFamily="18" charset="0"/>
              </a:rPr>
              <a:t>body</a:t>
            </a:r>
            <a:r>
              <a:rPr lang="zh-TW" altLang="en-US" dirty="0">
                <a:latin typeface="微軟正黑體" panose="020B0604030504040204" pitchFamily="34" charset="-120"/>
                <a:ea typeface="微軟正黑體" panose="020B0604030504040204" pitchFamily="34" charset="-120"/>
              </a:rPr>
              <a:t>為可回應的。</a:t>
            </a:r>
            <a:endParaRPr lang="en-US" altLang="zh-TW" dirty="0">
              <a:latin typeface="微軟正黑體" panose="020B0604030504040204" pitchFamily="34" charset="-120"/>
              <a:ea typeface="微軟正黑體" panose="020B0604030504040204" pitchFamily="34" charset="-120"/>
            </a:endParaRPr>
          </a:p>
          <a:p>
            <a:endParaRPr lang="zh-TW" altLang="en-US" dirty="0">
              <a:latin typeface="微軟正黑體" panose="020B0604030504040204" pitchFamily="34" charset="-120"/>
              <a:ea typeface="微軟正黑體" panose="020B0604030504040204" pitchFamily="34" charset="-120"/>
            </a:endParaRPr>
          </a:p>
          <a:p>
            <a:endParaRPr lang="zh-TW" altLang="en-US" dirty="0"/>
          </a:p>
        </p:txBody>
      </p:sp>
      <p:sp>
        <p:nvSpPr>
          <p:cNvPr id="10" name="箭號: 向右 9">
            <a:extLst>
              <a:ext uri="{FF2B5EF4-FFF2-40B4-BE49-F238E27FC236}">
                <a16:creationId xmlns:a16="http://schemas.microsoft.com/office/drawing/2014/main" id="{29C6A5EA-927D-44B0-A638-FBB4FA934012}"/>
              </a:ext>
            </a:extLst>
          </p:cNvPr>
          <p:cNvSpPr/>
          <p:nvPr/>
        </p:nvSpPr>
        <p:spPr>
          <a:xfrm rot="10800000">
            <a:off x="6972441" y="1936194"/>
            <a:ext cx="1952625" cy="11144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pic>
        <p:nvPicPr>
          <p:cNvPr id="11" name="圖片 10">
            <a:extLst>
              <a:ext uri="{FF2B5EF4-FFF2-40B4-BE49-F238E27FC236}">
                <a16:creationId xmlns:a16="http://schemas.microsoft.com/office/drawing/2014/main" id="{67C1DBFC-91B9-4053-BC42-D68643AAEC10}"/>
              </a:ext>
            </a:extLst>
          </p:cNvPr>
          <p:cNvPicPr>
            <a:picLocks noChangeAspect="1"/>
          </p:cNvPicPr>
          <p:nvPr/>
        </p:nvPicPr>
        <p:blipFill>
          <a:blip r:embed="rId3"/>
          <a:stretch>
            <a:fillRect/>
          </a:stretch>
        </p:blipFill>
        <p:spPr>
          <a:xfrm>
            <a:off x="3333750" y="629603"/>
            <a:ext cx="3276884" cy="4526672"/>
          </a:xfrm>
          <a:prstGeom prst="rect">
            <a:avLst/>
          </a:prstGeom>
        </p:spPr>
      </p:pic>
    </p:spTree>
    <p:extLst>
      <p:ext uri="{BB962C8B-B14F-4D97-AF65-F5344CB8AC3E}">
        <p14:creationId xmlns:p14="http://schemas.microsoft.com/office/powerpoint/2010/main" val="35522688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225A4381-5936-46F0-9BC0-0713AB4D6103}"/>
              </a:ext>
            </a:extLst>
          </p:cNvPr>
          <p:cNvPicPr>
            <a:picLocks noChangeAspect="1"/>
          </p:cNvPicPr>
          <p:nvPr/>
        </p:nvPicPr>
        <p:blipFill>
          <a:blip r:embed="rId2"/>
          <a:stretch>
            <a:fillRect/>
          </a:stretch>
        </p:blipFill>
        <p:spPr>
          <a:xfrm>
            <a:off x="-1" y="0"/>
            <a:ext cx="12217533" cy="6076950"/>
          </a:xfrm>
          <a:prstGeom prst="rect">
            <a:avLst/>
          </a:prstGeom>
        </p:spPr>
      </p:pic>
      <p:sp>
        <p:nvSpPr>
          <p:cNvPr id="7" name="箭號: 向右 6">
            <a:extLst>
              <a:ext uri="{FF2B5EF4-FFF2-40B4-BE49-F238E27FC236}">
                <a16:creationId xmlns:a16="http://schemas.microsoft.com/office/drawing/2014/main" id="{95828ECD-8719-4B5B-8985-C4E242F36793}"/>
              </a:ext>
            </a:extLst>
          </p:cNvPr>
          <p:cNvSpPr/>
          <p:nvPr/>
        </p:nvSpPr>
        <p:spPr>
          <a:xfrm rot="10800000">
            <a:off x="7286624" y="2228849"/>
            <a:ext cx="1676400" cy="100012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8" name="文字方塊 7">
            <a:extLst>
              <a:ext uri="{FF2B5EF4-FFF2-40B4-BE49-F238E27FC236}">
                <a16:creationId xmlns:a16="http://schemas.microsoft.com/office/drawing/2014/main" id="{A23064E7-0CF2-4029-870A-4816DE2EA98B}"/>
              </a:ext>
            </a:extLst>
          </p:cNvPr>
          <p:cNvSpPr txBox="1"/>
          <p:nvPr/>
        </p:nvSpPr>
        <p:spPr>
          <a:xfrm>
            <a:off x="1388532" y="3228974"/>
            <a:ext cx="2057400" cy="923330"/>
          </a:xfrm>
          <a:prstGeom prst="rect">
            <a:avLst/>
          </a:prstGeom>
          <a:noFill/>
        </p:spPr>
        <p:txBody>
          <a:bodyPr wrap="square" rtlCol="0">
            <a:spAutoFit/>
          </a:bodyPr>
          <a:lstStyle/>
          <a:p>
            <a:r>
              <a:rPr lang="en-US" altLang="zh-TW" dirty="0" err="1">
                <a:latin typeface="Times New Roman" panose="02020603050405020304" pitchFamily="18" charset="0"/>
                <a:cs typeface="Times New Roman" panose="02020603050405020304" pitchFamily="18" charset="0"/>
              </a:rPr>
              <a:t>Collidable</a:t>
            </a:r>
            <a:r>
              <a:rPr lang="en-US" altLang="zh-TW" dirty="0"/>
              <a:t>:</a:t>
            </a:r>
            <a:r>
              <a:rPr lang="zh-TW" altLang="en-US" dirty="0">
                <a:latin typeface="微軟正黑體" panose="020B0604030504040204" pitchFamily="34" charset="-120"/>
                <a:ea typeface="微軟正黑體" panose="020B0604030504040204" pitchFamily="34" charset="-120"/>
              </a:rPr>
              <a:t>可碰撞</a:t>
            </a:r>
            <a:endParaRPr lang="en-US" altLang="zh-TW" dirty="0">
              <a:latin typeface="微軟正黑體" panose="020B0604030504040204" pitchFamily="34" charset="-120"/>
              <a:ea typeface="微軟正黑體" panose="020B0604030504040204" pitchFamily="34" charset="-120"/>
            </a:endParaRPr>
          </a:p>
          <a:p>
            <a:r>
              <a:rPr lang="en-US" altLang="zh-TW" dirty="0">
                <a:latin typeface="Times New Roman" panose="02020603050405020304" pitchFamily="18" charset="0"/>
                <a:cs typeface="Times New Roman" panose="02020603050405020304" pitchFamily="18" charset="0"/>
              </a:rPr>
              <a:t>Measurable</a:t>
            </a:r>
            <a:r>
              <a:rPr lang="en-US" altLang="zh-TW" dirty="0"/>
              <a:t>:</a:t>
            </a:r>
            <a:r>
              <a:rPr lang="zh-TW" altLang="en-US" dirty="0">
                <a:latin typeface="微軟正黑體" panose="020B0604030504040204" pitchFamily="34" charset="-120"/>
                <a:ea typeface="微軟正黑體" panose="020B0604030504040204" pitchFamily="34" charset="-120"/>
              </a:rPr>
              <a:t>可測量</a:t>
            </a:r>
            <a:endParaRPr lang="en-US" altLang="zh-TW" dirty="0">
              <a:latin typeface="微軟正黑體" panose="020B0604030504040204" pitchFamily="34" charset="-120"/>
              <a:ea typeface="微軟正黑體" panose="020B0604030504040204" pitchFamily="34" charset="-120"/>
            </a:endParaRPr>
          </a:p>
          <a:p>
            <a:r>
              <a:rPr lang="en-US" altLang="zh-TW" dirty="0">
                <a:latin typeface="Times New Roman" panose="02020603050405020304" pitchFamily="18" charset="0"/>
                <a:cs typeface="Times New Roman" panose="02020603050405020304" pitchFamily="18" charset="0"/>
              </a:rPr>
              <a:t>Detectable</a:t>
            </a:r>
            <a:r>
              <a:rPr lang="en-US" altLang="zh-TW" dirty="0"/>
              <a:t>:</a:t>
            </a:r>
            <a:r>
              <a:rPr lang="zh-TW" altLang="en-US" dirty="0">
                <a:latin typeface="微軟正黑體" panose="020B0604030504040204" pitchFamily="34" charset="-120"/>
                <a:ea typeface="微軟正黑體" panose="020B0604030504040204" pitchFamily="34" charset="-120"/>
              </a:rPr>
              <a:t>可偵測</a:t>
            </a:r>
          </a:p>
        </p:txBody>
      </p:sp>
      <p:pic>
        <p:nvPicPr>
          <p:cNvPr id="11" name="圖片 10">
            <a:extLst>
              <a:ext uri="{FF2B5EF4-FFF2-40B4-BE49-F238E27FC236}">
                <a16:creationId xmlns:a16="http://schemas.microsoft.com/office/drawing/2014/main" id="{75600DA2-6B81-4B09-986B-ACA8B1D51B4C}"/>
              </a:ext>
            </a:extLst>
          </p:cNvPr>
          <p:cNvPicPr>
            <a:picLocks noChangeAspect="1"/>
          </p:cNvPicPr>
          <p:nvPr/>
        </p:nvPicPr>
        <p:blipFill>
          <a:blip r:embed="rId3"/>
          <a:stretch>
            <a:fillRect/>
          </a:stretch>
        </p:blipFill>
        <p:spPr>
          <a:xfrm>
            <a:off x="3369092" y="657818"/>
            <a:ext cx="3522488" cy="4142185"/>
          </a:xfrm>
          <a:prstGeom prst="rect">
            <a:avLst/>
          </a:prstGeom>
        </p:spPr>
      </p:pic>
      <p:sp>
        <p:nvSpPr>
          <p:cNvPr id="12" name="矩形: 圓角 11">
            <a:extLst>
              <a:ext uri="{FF2B5EF4-FFF2-40B4-BE49-F238E27FC236}">
                <a16:creationId xmlns:a16="http://schemas.microsoft.com/office/drawing/2014/main" id="{DAA2A162-229F-483C-88C0-9B444F0ACB6B}"/>
              </a:ext>
            </a:extLst>
          </p:cNvPr>
          <p:cNvSpPr/>
          <p:nvPr/>
        </p:nvSpPr>
        <p:spPr>
          <a:xfrm>
            <a:off x="4810125" y="3343275"/>
            <a:ext cx="2057400" cy="704850"/>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Tree>
    <p:extLst>
      <p:ext uri="{BB962C8B-B14F-4D97-AF65-F5344CB8AC3E}">
        <p14:creationId xmlns:p14="http://schemas.microsoft.com/office/powerpoint/2010/main" val="26545543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341AD54F-E61F-4AB5-BEB4-0DD4E46D77EE}"/>
              </a:ext>
            </a:extLst>
          </p:cNvPr>
          <p:cNvPicPr>
            <a:picLocks noChangeAspect="1"/>
          </p:cNvPicPr>
          <p:nvPr/>
        </p:nvPicPr>
        <p:blipFill>
          <a:blip r:embed="rId2"/>
          <a:stretch>
            <a:fillRect/>
          </a:stretch>
        </p:blipFill>
        <p:spPr>
          <a:xfrm>
            <a:off x="0" y="0"/>
            <a:ext cx="12192000" cy="6121400"/>
          </a:xfrm>
          <a:prstGeom prst="rect">
            <a:avLst/>
          </a:prstGeom>
        </p:spPr>
      </p:pic>
      <p:sp>
        <p:nvSpPr>
          <p:cNvPr id="3" name="文字方塊 2">
            <a:extLst>
              <a:ext uri="{FF2B5EF4-FFF2-40B4-BE49-F238E27FC236}">
                <a16:creationId xmlns:a16="http://schemas.microsoft.com/office/drawing/2014/main" id="{D20EAAF2-44C9-46EE-AADE-E62A4A4F64CA}"/>
              </a:ext>
            </a:extLst>
          </p:cNvPr>
          <p:cNvSpPr txBox="1"/>
          <p:nvPr/>
        </p:nvSpPr>
        <p:spPr>
          <a:xfrm>
            <a:off x="5572125" y="2737534"/>
            <a:ext cx="4552950" cy="369332"/>
          </a:xfrm>
          <a:prstGeom prst="rect">
            <a:avLst/>
          </a:prstGeom>
          <a:noFill/>
        </p:spPr>
        <p:txBody>
          <a:bodyPr wrap="square" rtlCol="0">
            <a:spAutoFit/>
          </a:bodyPr>
          <a:lstStyle/>
          <a:p>
            <a:r>
              <a:rPr lang="zh-TW" altLang="en-US" dirty="0">
                <a:highlight>
                  <a:srgbClr val="FFFF00"/>
                </a:highlight>
                <a:latin typeface="微軟正黑體" panose="020B0604030504040204" pitchFamily="34" charset="-120"/>
                <a:ea typeface="微軟正黑體" panose="020B0604030504040204" pitchFamily="34" charset="-120"/>
              </a:rPr>
              <a:t>將球體定位完後，加入一個錐形感測器</a:t>
            </a:r>
          </a:p>
        </p:txBody>
      </p:sp>
    </p:spTree>
    <p:extLst>
      <p:ext uri="{BB962C8B-B14F-4D97-AF65-F5344CB8AC3E}">
        <p14:creationId xmlns:p14="http://schemas.microsoft.com/office/powerpoint/2010/main" val="214842921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id="{F952DFEA-A643-4E7C-B821-773A11F6FFB1}"/>
              </a:ext>
            </a:extLst>
          </p:cNvPr>
          <p:cNvPicPr>
            <a:picLocks noChangeAspect="1"/>
          </p:cNvPicPr>
          <p:nvPr/>
        </p:nvPicPr>
        <p:blipFill>
          <a:blip r:embed="rId2"/>
          <a:stretch>
            <a:fillRect/>
          </a:stretch>
        </p:blipFill>
        <p:spPr>
          <a:xfrm>
            <a:off x="0" y="0"/>
            <a:ext cx="12192000" cy="6127750"/>
          </a:xfrm>
          <a:prstGeom prst="rect">
            <a:avLst/>
          </a:prstGeom>
        </p:spPr>
      </p:pic>
      <p:sp>
        <p:nvSpPr>
          <p:cNvPr id="4" name="文字方塊 3">
            <a:extLst>
              <a:ext uri="{FF2B5EF4-FFF2-40B4-BE49-F238E27FC236}">
                <a16:creationId xmlns:a16="http://schemas.microsoft.com/office/drawing/2014/main" id="{6F550157-587E-4AB4-B2F1-A150F21F3A3C}"/>
              </a:ext>
            </a:extLst>
          </p:cNvPr>
          <p:cNvSpPr txBox="1"/>
          <p:nvPr/>
        </p:nvSpPr>
        <p:spPr>
          <a:xfrm>
            <a:off x="2795587" y="3063875"/>
            <a:ext cx="5305425" cy="369332"/>
          </a:xfrm>
          <a:prstGeom prst="rect">
            <a:avLst/>
          </a:prstGeom>
          <a:noFill/>
        </p:spPr>
        <p:txBody>
          <a:bodyPr wrap="square" rtlCol="0">
            <a:spAutoFit/>
          </a:bodyPr>
          <a:lstStyle/>
          <a:p>
            <a:r>
              <a:rPr lang="zh-TW" altLang="en-US" dirty="0">
                <a:highlight>
                  <a:srgbClr val="FFFF00"/>
                </a:highlight>
                <a:latin typeface="微軟正黑體" panose="020B0604030504040204" pitchFamily="34" charset="-120"/>
                <a:ea typeface="微軟正黑體" panose="020B0604030504040204" pitchFamily="34" charset="-120"/>
              </a:rPr>
              <a:t>感測器定位完後將感測器之參數調整及設定</a:t>
            </a:r>
          </a:p>
        </p:txBody>
      </p:sp>
      <p:pic>
        <p:nvPicPr>
          <p:cNvPr id="7" name="圖片 6">
            <a:extLst>
              <a:ext uri="{FF2B5EF4-FFF2-40B4-BE49-F238E27FC236}">
                <a16:creationId xmlns:a16="http://schemas.microsoft.com/office/drawing/2014/main" id="{2EA74E3C-855D-4057-8DD5-4D1670E44A8E}"/>
              </a:ext>
            </a:extLst>
          </p:cNvPr>
          <p:cNvPicPr>
            <a:picLocks noChangeAspect="1"/>
          </p:cNvPicPr>
          <p:nvPr/>
        </p:nvPicPr>
        <p:blipFill>
          <a:blip r:embed="rId3"/>
          <a:stretch>
            <a:fillRect/>
          </a:stretch>
        </p:blipFill>
        <p:spPr>
          <a:xfrm>
            <a:off x="3375518" y="666234"/>
            <a:ext cx="3269263" cy="2278577"/>
          </a:xfrm>
          <a:prstGeom prst="rect">
            <a:avLst/>
          </a:prstGeom>
        </p:spPr>
      </p:pic>
      <p:sp>
        <p:nvSpPr>
          <p:cNvPr id="8" name="箭號: 向右 7">
            <a:extLst>
              <a:ext uri="{FF2B5EF4-FFF2-40B4-BE49-F238E27FC236}">
                <a16:creationId xmlns:a16="http://schemas.microsoft.com/office/drawing/2014/main" id="{133B53F0-ED5B-41E8-91E2-5D5CC5B9D841}"/>
              </a:ext>
            </a:extLst>
          </p:cNvPr>
          <p:cNvSpPr/>
          <p:nvPr/>
        </p:nvSpPr>
        <p:spPr>
          <a:xfrm rot="10800000">
            <a:off x="7029450" y="1066800"/>
            <a:ext cx="2143125" cy="838200"/>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9" name="文字方塊 8">
            <a:extLst>
              <a:ext uri="{FF2B5EF4-FFF2-40B4-BE49-F238E27FC236}">
                <a16:creationId xmlns:a16="http://schemas.microsoft.com/office/drawing/2014/main" id="{0F15C8E3-E5E7-4005-890F-13CDD9414006}"/>
              </a:ext>
            </a:extLst>
          </p:cNvPr>
          <p:cNvSpPr txBox="1"/>
          <p:nvPr/>
        </p:nvSpPr>
        <p:spPr>
          <a:xfrm>
            <a:off x="10020300" y="2846943"/>
            <a:ext cx="5305425" cy="369332"/>
          </a:xfrm>
          <a:prstGeom prst="rect">
            <a:avLst/>
          </a:prstGeom>
          <a:noFill/>
        </p:spPr>
        <p:txBody>
          <a:bodyPr wrap="square" rtlCol="0">
            <a:spAutoFit/>
          </a:bodyPr>
          <a:lstStyle/>
          <a:p>
            <a:r>
              <a:rPr lang="zh-TW" altLang="en-US" dirty="0">
                <a:highlight>
                  <a:srgbClr val="FFFF00"/>
                </a:highlight>
                <a:latin typeface="微軟正黑體" panose="020B0604030504040204" pitchFamily="34" charset="-120"/>
                <a:ea typeface="微軟正黑體" panose="020B0604030504040204" pitchFamily="34" charset="-120"/>
              </a:rPr>
              <a:t>將感測器定位</a:t>
            </a:r>
          </a:p>
        </p:txBody>
      </p:sp>
    </p:spTree>
    <p:extLst>
      <p:ext uri="{BB962C8B-B14F-4D97-AF65-F5344CB8AC3E}">
        <p14:creationId xmlns:p14="http://schemas.microsoft.com/office/powerpoint/2010/main" val="17921322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id="{4BC0B3CE-77C4-4E5F-9BBC-03357550FF4E}"/>
              </a:ext>
            </a:extLst>
          </p:cNvPr>
          <p:cNvPicPr>
            <a:picLocks noChangeAspect="1"/>
          </p:cNvPicPr>
          <p:nvPr/>
        </p:nvPicPr>
        <p:blipFill>
          <a:blip r:embed="rId2"/>
          <a:stretch>
            <a:fillRect/>
          </a:stretch>
        </p:blipFill>
        <p:spPr>
          <a:xfrm>
            <a:off x="0" y="0"/>
            <a:ext cx="12192000" cy="6153150"/>
          </a:xfrm>
          <a:prstGeom prst="rect">
            <a:avLst/>
          </a:prstGeom>
        </p:spPr>
      </p:pic>
      <p:sp>
        <p:nvSpPr>
          <p:cNvPr id="6" name="文字方塊 5">
            <a:extLst>
              <a:ext uri="{FF2B5EF4-FFF2-40B4-BE49-F238E27FC236}">
                <a16:creationId xmlns:a16="http://schemas.microsoft.com/office/drawing/2014/main" id="{A34F89C9-5951-4F9E-BC5F-BB025E5961CD}"/>
              </a:ext>
            </a:extLst>
          </p:cNvPr>
          <p:cNvSpPr txBox="1"/>
          <p:nvPr/>
        </p:nvSpPr>
        <p:spPr>
          <a:xfrm>
            <a:off x="121213" y="2716153"/>
            <a:ext cx="5305425" cy="369332"/>
          </a:xfrm>
          <a:prstGeom prst="rect">
            <a:avLst/>
          </a:prstGeom>
          <a:noFill/>
        </p:spPr>
        <p:txBody>
          <a:bodyPr wrap="square" rtlCol="0">
            <a:spAutoFit/>
          </a:bodyPr>
          <a:lstStyle/>
          <a:p>
            <a:r>
              <a:rPr lang="zh-TW" altLang="en-US" dirty="0">
                <a:highlight>
                  <a:srgbClr val="FFFF00"/>
                </a:highlight>
                <a:latin typeface="微軟正黑體" panose="020B0604030504040204" pitchFamily="34" charset="-120"/>
                <a:ea typeface="微軟正黑體" panose="020B0604030504040204" pitchFamily="34" charset="-120"/>
              </a:rPr>
              <a:t>感測器連接到本體上</a:t>
            </a:r>
          </a:p>
        </p:txBody>
      </p:sp>
    </p:spTree>
    <p:extLst>
      <p:ext uri="{BB962C8B-B14F-4D97-AF65-F5344CB8AC3E}">
        <p14:creationId xmlns:p14="http://schemas.microsoft.com/office/powerpoint/2010/main" val="3800533087"/>
      </p:ext>
    </p:extLst>
  </p:cSld>
  <p:clrMapOvr>
    <a:masterClrMapping/>
  </p:clrMapOvr>
</p:sld>
</file>

<file path=ppt/theme/theme1.xml><?xml version="1.0" encoding="utf-8"?>
<a:theme xmlns:a="http://schemas.openxmlformats.org/drawingml/2006/main" name="圖庫">
  <a:themeElements>
    <a:clrScheme name="Gallery">
      <a:dk1>
        <a:sysClr val="windowText" lastClr="000000"/>
      </a:dk1>
      <a:lt1>
        <a:sysClr val="window" lastClr="FFFFFF"/>
      </a:lt1>
      <a:dk2>
        <a:srgbClr val="454545"/>
      </a:dk2>
      <a:lt2>
        <a:srgbClr val="DFDBD5"/>
      </a:lt2>
      <a:accent1>
        <a:srgbClr val="B71E42"/>
      </a:accent1>
      <a:accent2>
        <a:srgbClr val="DE478E"/>
      </a:accent2>
      <a:accent3>
        <a:srgbClr val="BC72F0"/>
      </a:accent3>
      <a:accent4>
        <a:srgbClr val="795FAF"/>
      </a:accent4>
      <a:accent5>
        <a:srgbClr val="586EA6"/>
      </a:accent5>
      <a:accent6>
        <a:srgbClr val="6892A0"/>
      </a:accent6>
      <a:hlink>
        <a:srgbClr val="FA2B5C"/>
      </a:hlink>
      <a:folHlink>
        <a:srgbClr val="BC658E"/>
      </a:folHlink>
    </a:clrScheme>
    <a:fontScheme name="Gallery">
      <a:majorFont>
        <a:latin typeface="Gill Sans MT" panose="020B0502020104020203"/>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Gill Sans MT" panose="020B0502020104020203"/>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Gallery">
      <a:fillStyleLst>
        <a:solidFill>
          <a:schemeClr val="phClr"/>
        </a:solidFill>
        <a:gradFill rotWithShape="1">
          <a:gsLst>
            <a:gs pos="0">
              <a:schemeClr val="phClr">
                <a:tint val="54000"/>
                <a:alpha val="100000"/>
                <a:satMod val="105000"/>
                <a:lumMod val="110000"/>
              </a:schemeClr>
            </a:gs>
            <a:gs pos="100000">
              <a:schemeClr val="phClr">
                <a:tint val="78000"/>
                <a:alpha val="92000"/>
                <a:satMod val="109000"/>
                <a:lumMod val="100000"/>
              </a:schemeClr>
            </a:gs>
          </a:gsLst>
          <a:lin ang="5400000" scaled="0"/>
        </a:gradFill>
        <a:gradFill rotWithShape="1">
          <a:gsLst>
            <a:gs pos="0">
              <a:schemeClr val="phClr">
                <a:tint val="98000"/>
                <a:satMod val="110000"/>
                <a:lumMod val="104000"/>
              </a:schemeClr>
            </a:gs>
            <a:gs pos="69000">
              <a:schemeClr val="phClr">
                <a:shade val="88000"/>
                <a:satMod val="130000"/>
                <a:lumMod val="92000"/>
              </a:schemeClr>
            </a:gs>
            <a:gs pos="100000">
              <a:schemeClr val="phClr">
                <a:shade val="78000"/>
                <a:satMod val="130000"/>
                <a:lumMod val="92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0800" dist="50800" dir="5400000" sx="96000" sy="96000" rotWithShape="0">
              <a:srgbClr val="000000">
                <a:alpha val="48000"/>
              </a:srgbClr>
            </a:outerShdw>
          </a:effectLst>
          <a:scene3d>
            <a:camera prst="orthographicFront">
              <a:rot lat="0" lon="0" rev="0"/>
            </a:camera>
            <a:lightRig rig="balanced" dir="t">
              <a:rot lat="0" lon="0" rev="1080000"/>
            </a:lightRig>
          </a:scene3d>
          <a:sp3d>
            <a:bevelT w="38100" h="12700" prst="softRound"/>
          </a:sp3d>
        </a:effectStyle>
      </a:effectStyleLst>
      <a:bgFillStyleLst>
        <a:solidFill>
          <a:schemeClr val="phClr"/>
        </a:solidFill>
        <a:solidFill>
          <a:schemeClr val="phClr"/>
        </a:solidFill>
        <a:gradFill rotWithShape="1">
          <a:gsLst>
            <a:gs pos="0">
              <a:schemeClr val="phClr">
                <a:tint val="94000"/>
                <a:satMod val="80000"/>
                <a:lumMod val="106000"/>
              </a:schemeClr>
            </a:gs>
            <a:gs pos="100000">
              <a:schemeClr val="phClr">
                <a:shade val="8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Gallery" id="{BBFCD31E-59A1-489D-B089-A3EAD7CAE12E}" vid="{F5E91637-A7B6-4E27-B710-77DA7014EE1E}"/>
    </a:ext>
  </a:extLst>
</a:theme>
</file>

<file path=docProps/app.xml><?xml version="1.0" encoding="utf-8"?>
<Properties xmlns="http://schemas.openxmlformats.org/officeDocument/2006/extended-properties" xmlns:vt="http://schemas.openxmlformats.org/officeDocument/2006/docPropsVTypes">
  <Template>TM10001114[[fn=圖庫]]</Template>
  <TotalTime>104</TotalTime>
  <Words>578</Words>
  <Application>Microsoft Office PowerPoint</Application>
  <PresentationFormat>寬螢幕</PresentationFormat>
  <Paragraphs>34</Paragraphs>
  <Slides>16</Slides>
  <Notes>0</Notes>
  <HiddenSlides>0</HiddenSlides>
  <MMClips>1</MMClips>
  <ScaleCrop>false</ScaleCrop>
  <HeadingPairs>
    <vt:vector size="6" baseType="variant">
      <vt:variant>
        <vt:lpstr>使用字型</vt:lpstr>
      </vt:variant>
      <vt:variant>
        <vt:i4>5</vt:i4>
      </vt:variant>
      <vt:variant>
        <vt:lpstr>佈景主題</vt:lpstr>
      </vt:variant>
      <vt:variant>
        <vt:i4>1</vt:i4>
      </vt:variant>
      <vt:variant>
        <vt:lpstr>投影片標題</vt:lpstr>
      </vt:variant>
      <vt:variant>
        <vt:i4>16</vt:i4>
      </vt:variant>
    </vt:vector>
  </HeadingPairs>
  <TitlesOfParts>
    <vt:vector size="22" baseType="lpstr">
      <vt:lpstr>微軟正黑體</vt:lpstr>
      <vt:lpstr>新細明體</vt:lpstr>
      <vt:lpstr>Arial</vt:lpstr>
      <vt:lpstr>Gill Sans MT</vt:lpstr>
      <vt:lpstr>Times New Roman</vt:lpstr>
      <vt:lpstr>圖庫</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製作結果</vt:lpstr>
      <vt:lpstr>製作心得</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張昱棠</dc:creator>
  <cp:lastModifiedBy>張昱棠</cp:lastModifiedBy>
  <cp:revision>11</cp:revision>
  <dcterms:created xsi:type="dcterms:W3CDTF">2023-03-13T00:25:22Z</dcterms:created>
  <dcterms:modified xsi:type="dcterms:W3CDTF">2023-03-13T02:09:22Z</dcterms:modified>
</cp:coreProperties>
</file>

<file path=docProps/thumbnail.jpeg>
</file>